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906000" cy="6858000" type="A4"/>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5" d="100"/>
          <a:sy n="75" d="100"/>
        </p:scale>
        <p:origin x="1080"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7D4DFF1-B785-48CD-B618-DD202CCD0144}" type="datetimeFigureOut">
              <a:rPr lang="es-ES" smtClean="0"/>
              <a:t>13/04/2016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A9D6FEA-BCB2-49BC-B4AE-D19041C473C4}" type="slidenum">
              <a:rPr lang="es-ES" smtClean="0"/>
              <a:t>‹#›</a:t>
            </a:fld>
            <a:endParaRPr lang="es-ES"/>
          </a:p>
        </p:txBody>
      </p:sp>
    </p:spTree>
    <p:extLst>
      <p:ext uri="{BB962C8B-B14F-4D97-AF65-F5344CB8AC3E}">
        <p14:creationId xmlns:p14="http://schemas.microsoft.com/office/powerpoint/2010/main" val="2948609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D4DFF1-B785-48CD-B618-DD202CCD0144}" type="datetimeFigureOut">
              <a:rPr lang="es-ES" smtClean="0"/>
              <a:t>13/04/2016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A9D6FEA-BCB2-49BC-B4AE-D19041C473C4}" type="slidenum">
              <a:rPr lang="es-ES" smtClean="0"/>
              <a:t>‹#›</a:t>
            </a:fld>
            <a:endParaRPr lang="es-ES"/>
          </a:p>
        </p:txBody>
      </p:sp>
    </p:spTree>
    <p:extLst>
      <p:ext uri="{BB962C8B-B14F-4D97-AF65-F5344CB8AC3E}">
        <p14:creationId xmlns:p14="http://schemas.microsoft.com/office/powerpoint/2010/main" val="3994650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D4DFF1-B785-48CD-B618-DD202CCD0144}" type="datetimeFigureOut">
              <a:rPr lang="es-ES" smtClean="0"/>
              <a:t>13/04/2016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A9D6FEA-BCB2-49BC-B4AE-D19041C473C4}" type="slidenum">
              <a:rPr lang="es-ES" smtClean="0"/>
              <a:t>‹#›</a:t>
            </a:fld>
            <a:endParaRPr lang="es-ES"/>
          </a:p>
        </p:txBody>
      </p:sp>
    </p:spTree>
    <p:extLst>
      <p:ext uri="{BB962C8B-B14F-4D97-AF65-F5344CB8AC3E}">
        <p14:creationId xmlns:p14="http://schemas.microsoft.com/office/powerpoint/2010/main" val="2699897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D4DFF1-B785-48CD-B618-DD202CCD0144}" type="datetimeFigureOut">
              <a:rPr lang="es-ES" smtClean="0"/>
              <a:t>13/04/2016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A9D6FEA-BCB2-49BC-B4AE-D19041C473C4}" type="slidenum">
              <a:rPr lang="es-ES" smtClean="0"/>
              <a:t>‹#›</a:t>
            </a:fld>
            <a:endParaRPr lang="es-ES"/>
          </a:p>
        </p:txBody>
      </p:sp>
    </p:spTree>
    <p:extLst>
      <p:ext uri="{BB962C8B-B14F-4D97-AF65-F5344CB8AC3E}">
        <p14:creationId xmlns:p14="http://schemas.microsoft.com/office/powerpoint/2010/main" val="2134324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D4DFF1-B785-48CD-B618-DD202CCD0144}" type="datetimeFigureOut">
              <a:rPr lang="es-ES" smtClean="0"/>
              <a:t>13/04/2016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A9D6FEA-BCB2-49BC-B4AE-D19041C473C4}" type="slidenum">
              <a:rPr lang="es-ES" smtClean="0"/>
              <a:t>‹#›</a:t>
            </a:fld>
            <a:endParaRPr lang="es-ES"/>
          </a:p>
        </p:txBody>
      </p:sp>
    </p:spTree>
    <p:extLst>
      <p:ext uri="{BB962C8B-B14F-4D97-AF65-F5344CB8AC3E}">
        <p14:creationId xmlns:p14="http://schemas.microsoft.com/office/powerpoint/2010/main" val="1576792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7D4DFF1-B785-48CD-B618-DD202CCD0144}" type="datetimeFigureOut">
              <a:rPr lang="es-ES" smtClean="0"/>
              <a:t>13/04/2016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2A9D6FEA-BCB2-49BC-B4AE-D19041C473C4}" type="slidenum">
              <a:rPr lang="es-ES" smtClean="0"/>
              <a:t>‹#›</a:t>
            </a:fld>
            <a:endParaRPr lang="es-ES"/>
          </a:p>
        </p:txBody>
      </p:sp>
    </p:spTree>
    <p:extLst>
      <p:ext uri="{BB962C8B-B14F-4D97-AF65-F5344CB8AC3E}">
        <p14:creationId xmlns:p14="http://schemas.microsoft.com/office/powerpoint/2010/main" val="2439551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7D4DFF1-B785-48CD-B618-DD202CCD0144}" type="datetimeFigureOut">
              <a:rPr lang="es-ES" smtClean="0"/>
              <a:t>13/04/2016</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2A9D6FEA-BCB2-49BC-B4AE-D19041C473C4}" type="slidenum">
              <a:rPr lang="es-ES" smtClean="0"/>
              <a:t>‹#›</a:t>
            </a:fld>
            <a:endParaRPr lang="es-ES"/>
          </a:p>
        </p:txBody>
      </p:sp>
    </p:spTree>
    <p:extLst>
      <p:ext uri="{BB962C8B-B14F-4D97-AF65-F5344CB8AC3E}">
        <p14:creationId xmlns:p14="http://schemas.microsoft.com/office/powerpoint/2010/main" val="2094877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7D4DFF1-B785-48CD-B618-DD202CCD0144}" type="datetimeFigureOut">
              <a:rPr lang="es-ES" smtClean="0"/>
              <a:t>13/04/2016</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2A9D6FEA-BCB2-49BC-B4AE-D19041C473C4}" type="slidenum">
              <a:rPr lang="es-ES" smtClean="0"/>
              <a:t>‹#›</a:t>
            </a:fld>
            <a:endParaRPr lang="es-ES"/>
          </a:p>
        </p:txBody>
      </p:sp>
    </p:spTree>
    <p:extLst>
      <p:ext uri="{BB962C8B-B14F-4D97-AF65-F5344CB8AC3E}">
        <p14:creationId xmlns:p14="http://schemas.microsoft.com/office/powerpoint/2010/main" val="3919839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D4DFF1-B785-48CD-B618-DD202CCD0144}" type="datetimeFigureOut">
              <a:rPr lang="es-ES" smtClean="0"/>
              <a:t>13/04/2016</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2A9D6FEA-BCB2-49BC-B4AE-D19041C473C4}" type="slidenum">
              <a:rPr lang="es-ES" smtClean="0"/>
              <a:t>‹#›</a:t>
            </a:fld>
            <a:endParaRPr lang="es-ES"/>
          </a:p>
        </p:txBody>
      </p:sp>
    </p:spTree>
    <p:extLst>
      <p:ext uri="{BB962C8B-B14F-4D97-AF65-F5344CB8AC3E}">
        <p14:creationId xmlns:p14="http://schemas.microsoft.com/office/powerpoint/2010/main" val="142433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D4DFF1-B785-48CD-B618-DD202CCD0144}" type="datetimeFigureOut">
              <a:rPr lang="es-ES" smtClean="0"/>
              <a:t>13/04/2016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2A9D6FEA-BCB2-49BC-B4AE-D19041C473C4}" type="slidenum">
              <a:rPr lang="es-ES" smtClean="0"/>
              <a:t>‹#›</a:t>
            </a:fld>
            <a:endParaRPr lang="es-ES"/>
          </a:p>
        </p:txBody>
      </p:sp>
    </p:spTree>
    <p:extLst>
      <p:ext uri="{BB962C8B-B14F-4D97-AF65-F5344CB8AC3E}">
        <p14:creationId xmlns:p14="http://schemas.microsoft.com/office/powerpoint/2010/main" val="384381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D4DFF1-B785-48CD-B618-DD202CCD0144}" type="datetimeFigureOut">
              <a:rPr lang="es-ES" smtClean="0"/>
              <a:t>13/04/2016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2A9D6FEA-BCB2-49BC-B4AE-D19041C473C4}" type="slidenum">
              <a:rPr lang="es-ES" smtClean="0"/>
              <a:t>‹#›</a:t>
            </a:fld>
            <a:endParaRPr lang="es-ES"/>
          </a:p>
        </p:txBody>
      </p:sp>
    </p:spTree>
    <p:extLst>
      <p:ext uri="{BB962C8B-B14F-4D97-AF65-F5344CB8AC3E}">
        <p14:creationId xmlns:p14="http://schemas.microsoft.com/office/powerpoint/2010/main" val="1306750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D4DFF1-B785-48CD-B618-DD202CCD0144}" type="datetimeFigureOut">
              <a:rPr lang="es-ES" smtClean="0"/>
              <a:t>13/04/2016</a:t>
            </a:fld>
            <a:endParaRPr lang="es-E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9D6FEA-BCB2-49BC-B4AE-D19041C473C4}" type="slidenum">
              <a:rPr lang="es-ES" smtClean="0"/>
              <a:t>‹#›</a:t>
            </a:fld>
            <a:endParaRPr lang="es-ES"/>
          </a:p>
        </p:txBody>
      </p:sp>
    </p:spTree>
    <p:extLst>
      <p:ext uri="{BB962C8B-B14F-4D97-AF65-F5344CB8AC3E}">
        <p14:creationId xmlns:p14="http://schemas.microsoft.com/office/powerpoint/2010/main" val="14521471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301200" y="0"/>
            <a:ext cx="0" cy="685800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602400" y="0"/>
            <a:ext cx="0" cy="685800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84680" y="115910"/>
            <a:ext cx="805539" cy="798490"/>
          </a:xfrm>
          <a:prstGeom prst="rect">
            <a:avLst/>
          </a:prstGeom>
        </p:spPr>
      </p:pic>
      <p:sp>
        <p:nvSpPr>
          <p:cNvPr id="8" name="Rectangle 7"/>
          <p:cNvSpPr/>
          <p:nvPr/>
        </p:nvSpPr>
        <p:spPr>
          <a:xfrm>
            <a:off x="6654308" y="1228108"/>
            <a:ext cx="3173977" cy="5624617"/>
          </a:xfrm>
          <a:prstGeom prst="rect">
            <a:avLst/>
          </a:prstGeom>
        </p:spPr>
        <p:txBody>
          <a:bodyPr wrap="square">
            <a:spAutoFit/>
          </a:bodyPr>
          <a:lstStyle/>
          <a:p>
            <a:pPr algn="just">
              <a:lnSpc>
                <a:spcPct val="115000"/>
              </a:lnSpc>
              <a:spcBef>
                <a:spcPts val="1200"/>
              </a:spcBef>
              <a:spcAft>
                <a:spcPts val="300"/>
              </a:spcAft>
            </a:pPr>
            <a:r>
              <a:rPr lang="mk-MK" sz="1000" b="1" smtClean="0">
                <a:latin typeface="Calibri" panose="020F0502020204030204" pitchFamily="34" charset="0"/>
                <a:ea typeface="Times New Roman" panose="02020603050405020304" pitchFamily="18" charset="0"/>
                <a:cs typeface="Times New Roman" panose="02020603050405020304" pitchFamily="18" charset="0"/>
              </a:rPr>
              <a:t>Вовед</a:t>
            </a:r>
            <a:endParaRPr lang="es-ES" sz="1000" b="1" smtClean="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1200"/>
              </a:spcBef>
              <a:spcAft>
                <a:spcPts val="300"/>
              </a:spcAft>
            </a:pPr>
            <a:r>
              <a:rPr lang="ru-RU" sz="1000">
                <a:latin typeface="Calibri" panose="020F0502020204030204" pitchFamily="34" charset="0"/>
                <a:ea typeface="Calibri" panose="020F0502020204030204" pitchFamily="34" charset="0"/>
                <a:cs typeface="Times New Roman" panose="02020603050405020304" pitchFamily="18" charset="0"/>
              </a:rPr>
              <a:t>Операторите кои при вршење на работите постои веројатност да извршат влијанија врз здравјето на луѓето и на различни теми од животната средина, мора да ги исполнуваат барањата за животната средина кои се предвидени во законодавството за животна средина на овие теми. Некои од нив имаат посебни еколошки дозволи. Во случај на ИСКЗ-А и Б-ИСКЗ инсталации, интегрирани еколошки дозволи се издадени, кои вклучуваат одредби и услови на сите еколошки теми. Целта на инспекцијата е да се провери дали операторот работи во согласност со позитивните законски прописи и е во согласност со условите утврдени во дозволите. ИСКЗ-А инсталациите кои се во опсегот од Глава XV на Законот за животна средина за заштита и контрола на големи несреќи кои вклучуваат опасни супстанции имаат дополнителни барања во врска со инспекциите.</a:t>
            </a:r>
          </a:p>
          <a:p>
            <a:pPr algn="just">
              <a:lnSpc>
                <a:spcPct val="115000"/>
              </a:lnSpc>
              <a:spcBef>
                <a:spcPts val="1200"/>
              </a:spcBef>
              <a:spcAft>
                <a:spcPts val="300"/>
              </a:spcAft>
            </a:pPr>
            <a:r>
              <a:rPr lang="ru-RU" sz="1000">
                <a:latin typeface="Calibri" panose="020F0502020204030204" pitchFamily="34" charset="0"/>
                <a:ea typeface="Calibri" panose="020F0502020204030204" pitchFamily="34" charset="0"/>
                <a:cs typeface="Times New Roman" panose="02020603050405020304" pitchFamily="18" charset="0"/>
              </a:rPr>
              <a:t>Оваа брошура содржи резимирани информации во врска со:</a:t>
            </a:r>
          </a:p>
          <a:p>
            <a:pPr marL="171450" indent="-171450" algn="just">
              <a:lnSpc>
                <a:spcPct val="115000"/>
              </a:lnSpc>
              <a:spcAft>
                <a:spcPts val="300"/>
              </a:spcAft>
              <a:buFont typeface="Arial" panose="020B0604020202020204" pitchFamily="34" charset="0"/>
              <a:buChar char="•"/>
            </a:pPr>
            <a:r>
              <a:rPr lang="ru-RU" sz="1000" smtClean="0">
                <a:latin typeface="Calibri" panose="020F0502020204030204" pitchFamily="34" charset="0"/>
                <a:ea typeface="Calibri" panose="020F0502020204030204" pitchFamily="34" charset="0"/>
                <a:cs typeface="Times New Roman" panose="02020603050405020304" pitchFamily="18" charset="0"/>
              </a:rPr>
              <a:t>Правата </a:t>
            </a:r>
            <a:r>
              <a:rPr lang="ru-RU" sz="1000">
                <a:latin typeface="Calibri" panose="020F0502020204030204" pitchFamily="34" charset="0"/>
                <a:ea typeface="Calibri" panose="020F0502020204030204" pitchFamily="34" charset="0"/>
                <a:cs typeface="Times New Roman" panose="02020603050405020304" pitchFamily="18" charset="0"/>
              </a:rPr>
              <a:t>и обврските на операторот во текот на инспекцијата </a:t>
            </a:r>
            <a:endParaRPr lang="es-ES" sz="1000" smtClean="0">
              <a:latin typeface="Calibri" panose="020F0502020204030204" pitchFamily="34" charset="0"/>
              <a:ea typeface="Calibri" panose="020F0502020204030204" pitchFamily="34" charset="0"/>
              <a:cs typeface="Times New Roman" panose="02020603050405020304" pitchFamily="18" charset="0"/>
            </a:endParaRPr>
          </a:p>
          <a:p>
            <a:pPr marL="171450" indent="-171450" algn="just">
              <a:lnSpc>
                <a:spcPct val="115000"/>
              </a:lnSpc>
              <a:spcAft>
                <a:spcPts val="300"/>
              </a:spcAft>
              <a:buFont typeface="Arial" panose="020B0604020202020204" pitchFamily="34" charset="0"/>
              <a:buChar char="•"/>
            </a:pPr>
            <a:r>
              <a:rPr lang="ru-RU" sz="1000" smtClean="0">
                <a:latin typeface="Calibri" panose="020F0502020204030204" pitchFamily="34" charset="0"/>
                <a:ea typeface="Calibri" panose="020F0502020204030204" pitchFamily="34" charset="0"/>
                <a:cs typeface="Times New Roman" panose="02020603050405020304" pitchFamily="18" charset="0"/>
              </a:rPr>
              <a:t>Што </a:t>
            </a:r>
            <a:r>
              <a:rPr lang="ru-RU" sz="1000">
                <a:latin typeface="Calibri" panose="020F0502020204030204" pitchFamily="34" charset="0"/>
                <a:ea typeface="Calibri" panose="020F0502020204030204" pitchFamily="34" charset="0"/>
                <a:cs typeface="Times New Roman" panose="02020603050405020304" pitchFamily="18" charset="0"/>
              </a:rPr>
              <a:t>инспекторот може да прави во текот на инспекцијата</a:t>
            </a:r>
          </a:p>
          <a:p>
            <a:pPr marL="171450" indent="-171450" algn="just">
              <a:lnSpc>
                <a:spcPct val="115000"/>
              </a:lnSpc>
              <a:spcAft>
                <a:spcPts val="300"/>
              </a:spcAft>
              <a:buFont typeface="Arial" panose="020B0604020202020204" pitchFamily="34" charset="0"/>
              <a:buChar char="•"/>
            </a:pPr>
            <a:r>
              <a:rPr lang="ru-RU" sz="1000" smtClean="0">
                <a:latin typeface="Calibri" panose="020F0502020204030204" pitchFamily="34" charset="0"/>
                <a:ea typeface="Calibri" panose="020F0502020204030204" pitchFamily="34" charset="0"/>
                <a:cs typeface="Times New Roman" panose="02020603050405020304" pitchFamily="18" charset="0"/>
              </a:rPr>
              <a:t>Опис </a:t>
            </a:r>
            <a:r>
              <a:rPr lang="ru-RU" sz="1000">
                <a:latin typeface="Calibri" panose="020F0502020204030204" pitchFamily="34" charset="0"/>
                <a:ea typeface="Calibri" panose="020F0502020204030204" pitchFamily="34" charset="0"/>
                <a:cs typeface="Times New Roman" panose="02020603050405020304" pitchFamily="18" charset="0"/>
              </a:rPr>
              <a:t>на една инспекција на лице место </a:t>
            </a:r>
          </a:p>
          <a:p>
            <a:pPr marL="171450" indent="-171450" algn="just">
              <a:lnSpc>
                <a:spcPct val="115000"/>
              </a:lnSpc>
              <a:spcAft>
                <a:spcPts val="300"/>
              </a:spcAft>
              <a:buFont typeface="Arial" panose="020B0604020202020204" pitchFamily="34" charset="0"/>
              <a:buChar char="•"/>
            </a:pPr>
            <a:r>
              <a:rPr lang="ru-RU" sz="1000" smtClean="0">
                <a:latin typeface="Calibri" panose="020F0502020204030204" pitchFamily="34" charset="0"/>
                <a:ea typeface="Calibri" panose="020F0502020204030204" pitchFamily="34" charset="0"/>
                <a:cs typeface="Times New Roman" panose="02020603050405020304" pitchFamily="18" charset="0"/>
              </a:rPr>
              <a:t>Следење </a:t>
            </a:r>
            <a:r>
              <a:rPr lang="ru-RU" sz="1000">
                <a:latin typeface="Calibri" panose="020F0502020204030204" pitchFamily="34" charset="0"/>
                <a:ea typeface="Calibri" panose="020F0502020204030204" pitchFamily="34" charset="0"/>
                <a:cs typeface="Times New Roman" panose="02020603050405020304" pitchFamily="18" charset="0"/>
              </a:rPr>
              <a:t>на инспекцијата </a:t>
            </a:r>
          </a:p>
          <a:p>
            <a:pPr marL="171450" indent="-171450" algn="just">
              <a:lnSpc>
                <a:spcPct val="115000"/>
              </a:lnSpc>
              <a:spcAft>
                <a:spcPts val="300"/>
              </a:spcAft>
              <a:buFont typeface="Arial" panose="020B0604020202020204" pitchFamily="34" charset="0"/>
              <a:buChar char="•"/>
            </a:pPr>
            <a:r>
              <a:rPr lang="ru-RU" sz="1000" smtClean="0">
                <a:latin typeface="Calibri" panose="020F0502020204030204" pitchFamily="34" charset="0"/>
                <a:ea typeface="Calibri" panose="020F0502020204030204" pitchFamily="34" charset="0"/>
                <a:cs typeface="Times New Roman" panose="02020603050405020304" pitchFamily="18" charset="0"/>
              </a:rPr>
              <a:t>Каде </a:t>
            </a:r>
            <a:r>
              <a:rPr lang="ru-RU" sz="1000">
                <a:latin typeface="Calibri" panose="020F0502020204030204" pitchFamily="34" charset="0"/>
                <a:ea typeface="Calibri" panose="020F0502020204030204" pitchFamily="34" charset="0"/>
                <a:cs typeface="Times New Roman" panose="02020603050405020304" pitchFamily="18" charset="0"/>
              </a:rPr>
              <a:t>да се најдат релевантни документи и повеќе информации</a:t>
            </a:r>
          </a:p>
        </p:txBody>
      </p:sp>
      <p:sp>
        <p:nvSpPr>
          <p:cNvPr id="9" name="Rectangle 8"/>
          <p:cNvSpPr/>
          <p:nvPr/>
        </p:nvSpPr>
        <p:spPr>
          <a:xfrm>
            <a:off x="3301201" y="-22640"/>
            <a:ext cx="3301200" cy="6878806"/>
          </a:xfrm>
          <a:prstGeom prst="rect">
            <a:avLst/>
          </a:prstGeom>
        </p:spPr>
        <p:txBody>
          <a:bodyPr wrap="square">
            <a:spAutoFit/>
          </a:bodyPr>
          <a:lstStyle/>
          <a:p>
            <a:pPr algn="just"/>
            <a:r>
              <a:rPr lang="mk-MK" sz="900"/>
              <a:t>Понекогаш не е можно да се потпише записникот на сајтот. Инспекторот мора да ги испрати во рок од три дена по извршениот инспекциски надзор на операторот, вклучувајќи ги и причините за доцнењето. Доколку операторот не реагира на инспекторот во рок од осум дена, се смета дека оператор се согласува со записникот на инспекцијата. И ако некој оператор одбие да го потпише записникот, инспекторот ќе ги наведе причините за </a:t>
            </a:r>
            <a:r>
              <a:rPr lang="mk-MK" sz="900"/>
              <a:t>одбивањето</a:t>
            </a:r>
            <a:r>
              <a:rPr lang="mk-MK" sz="900" smtClean="0"/>
              <a:t>.</a:t>
            </a:r>
            <a:endParaRPr lang="es-ES" sz="900" smtClean="0"/>
          </a:p>
          <a:p>
            <a:pPr algn="just"/>
            <a:endParaRPr lang="es-ES" sz="900"/>
          </a:p>
          <a:p>
            <a:pPr algn="just"/>
            <a:r>
              <a:rPr lang="mk-MK" sz="900" b="1" smtClean="0"/>
              <a:t>СЛЕДЕЊЕ НА ИНСПЕКЦИЈАТА (</a:t>
            </a:r>
            <a:r>
              <a:rPr lang="mk-MK" sz="900" b="1"/>
              <a:t>во случај на неусогласеност)</a:t>
            </a:r>
            <a:endParaRPr lang="es-ES" sz="900" b="1"/>
          </a:p>
          <a:p>
            <a:pPr algn="just"/>
            <a:r>
              <a:rPr lang="mk-MK" sz="900" b="1" u="sng"/>
              <a:t>Одлука</a:t>
            </a:r>
            <a:endParaRPr lang="es-ES" sz="900" b="1"/>
          </a:p>
          <a:p>
            <a:pPr algn="just"/>
            <a:r>
              <a:rPr lang="mk-MK" sz="900"/>
              <a:t>Ако во текот на инспекцискиот надзор, инспекторот утврди дека е прекршен законот или друг пропис, треба да даде сет на инструкции за мерките со соодветните рокови. Инспекторот составува одлука, врз основа на фактите утврдени во текот на инспекцискиот надзор, во рок од осум дена од денот на завршувањето на инспекцискиот надзор. Во зависност од видот на откриениот прекршок, инспекторот може да побара започнување на прекршочна постапка, постапка на посредување или кривично дело.</a:t>
            </a:r>
            <a:endParaRPr lang="es-ES" sz="900"/>
          </a:p>
          <a:p>
            <a:pPr algn="just"/>
            <a:r>
              <a:rPr lang="mk-MK" sz="900"/>
              <a:t>Во исклучителни околности, за да се отстранат веднаш состојбите за загрозување по живот  или здравјето, инспекторот може да определи мерки за контрола со усно решение за време на посетата, кога тој или таа ќе оцени дека тоа е потребно. Во такви случаи, инспекторот е должен да подготви писмено решение во рок од три дена од денот на донесувањето на усно решение.</a:t>
            </a:r>
            <a:endParaRPr lang="es-ES" sz="900"/>
          </a:p>
          <a:p>
            <a:pPr algn="just"/>
            <a:r>
              <a:rPr lang="mk-MK" sz="900"/>
              <a:t>Жалбата може да се поднесе против решението на инспекторот во рок од осум дена од денот на приемот на решението, ако пократок рок не е утврден со закон.</a:t>
            </a:r>
            <a:endParaRPr lang="es-ES" sz="900"/>
          </a:p>
          <a:p>
            <a:pPr algn="just"/>
            <a:r>
              <a:rPr lang="mk-MK" sz="900" b="1" u="sng"/>
              <a:t>Заклучок</a:t>
            </a:r>
            <a:endParaRPr lang="es-ES" sz="900" b="1"/>
          </a:p>
          <a:p>
            <a:pPr algn="just"/>
            <a:r>
              <a:rPr lang="mk-MK" sz="900"/>
              <a:t>Постапката за инспекција финализира со изготвување </a:t>
            </a:r>
            <a:r>
              <a:rPr lang="mk-MK" sz="900" b="1"/>
              <a:t>заклучок</a:t>
            </a:r>
            <a:r>
              <a:rPr lang="mk-MK" sz="900"/>
              <a:t>. Заклучокот се користи за решавање на прашањата на постапката кои произлегуваат во текот на инспекцискиот надзор. Писмен заклучок не се издава само за извоз на стоки, каде што контролата не е започната во Република Македонија.</a:t>
            </a:r>
            <a:endParaRPr lang="es-ES" sz="900"/>
          </a:p>
          <a:p>
            <a:pPr algn="just"/>
            <a:r>
              <a:rPr lang="mk-MK" sz="900"/>
              <a:t>Заклучокот мора да биде испратена до операторот во рок од осум дена. Доколку операторот не е задоволна со заклучокот, има право да се поднесе жалба.</a:t>
            </a:r>
            <a:endParaRPr lang="es-ES" sz="900"/>
          </a:p>
          <a:p>
            <a:pPr algn="just"/>
            <a:r>
              <a:rPr lang="mk-MK" sz="900" b="1" u="sng"/>
              <a:t>Повеќе информации и релевантни документи</a:t>
            </a:r>
            <a:endParaRPr lang="es-ES" sz="900" b="1"/>
          </a:p>
          <a:p>
            <a:pPr algn="just"/>
            <a:r>
              <a:rPr lang="mk-MK" sz="900"/>
              <a:t>Подетални информации, релевантни документи (на пр. законодавство) и интересни линкови се наоѓаат на веб страната на Државниот инспекторат за животна </a:t>
            </a:r>
            <a:r>
              <a:rPr lang="mk-MK" sz="900"/>
              <a:t>средина</a:t>
            </a:r>
            <a:r>
              <a:rPr lang="mk-MK" sz="900" smtClean="0"/>
              <a:t>,</a:t>
            </a:r>
            <a:r>
              <a:rPr lang="es-ES" sz="900" smtClean="0"/>
              <a:t> </a:t>
            </a:r>
            <a:r>
              <a:rPr lang="es-ES" sz="900" b="1" smtClean="0"/>
              <a:t>www.sei.gov.mk</a:t>
            </a:r>
            <a:r>
              <a:rPr lang="mk-MK" sz="900" smtClean="0"/>
              <a:t>, </a:t>
            </a:r>
            <a:r>
              <a:rPr lang="mk-MK" sz="900"/>
              <a:t>како и на поглавјето за Често поставувани прашања (ЧПП) и дигитална пост кутија за предлози и да даде свој придонес за добри практики (d.blinkov@sei.gov.mk). Исто така може да најдете повеќе листови на податоци за инспекција и листи за проверка за различни сектори, кои инспекторите ги користат за инспекции.</a:t>
            </a:r>
            <a:endParaRPr lang="es-ES" sz="900"/>
          </a:p>
        </p:txBody>
      </p:sp>
      <p:sp>
        <p:nvSpPr>
          <p:cNvPr id="10" name="TextBox 9"/>
          <p:cNvSpPr txBox="1"/>
          <p:nvPr/>
        </p:nvSpPr>
        <p:spPr>
          <a:xfrm>
            <a:off x="7398328" y="928250"/>
            <a:ext cx="1828800" cy="369332"/>
          </a:xfrm>
          <a:prstGeom prst="rect">
            <a:avLst/>
          </a:prstGeom>
          <a:noFill/>
        </p:spPr>
        <p:txBody>
          <a:bodyPr wrap="square" rtlCol="0">
            <a:spAutoFit/>
          </a:bodyPr>
          <a:lstStyle/>
          <a:p>
            <a:pPr algn="ctr"/>
            <a:r>
              <a:rPr lang="es-ES" smtClean="0"/>
              <a:t>www.sei.gov.mk</a:t>
            </a:r>
            <a:endParaRPr lang="es-ES"/>
          </a:p>
        </p:txBody>
      </p:sp>
      <p:sp>
        <p:nvSpPr>
          <p:cNvPr id="11" name="Rectangle 10"/>
          <p:cNvSpPr/>
          <p:nvPr/>
        </p:nvSpPr>
        <p:spPr>
          <a:xfrm>
            <a:off x="-11567" y="-22640"/>
            <a:ext cx="3312767" cy="7058343"/>
          </a:xfrm>
          <a:prstGeom prst="rect">
            <a:avLst/>
          </a:prstGeom>
        </p:spPr>
        <p:txBody>
          <a:bodyPr wrap="square">
            <a:spAutoFit/>
          </a:bodyPr>
          <a:lstStyle/>
          <a:p>
            <a:pPr algn="just"/>
            <a:r>
              <a:rPr lang="mk-MK" sz="900" b="1" smtClean="0"/>
              <a:t>МОЖНА СОДРЖИНА НА ИНСПЕКЦИЈАТА НА ЛИЦЕ МЕСТО</a:t>
            </a:r>
            <a:endParaRPr lang="es-ES" sz="900" b="1" smtClean="0"/>
          </a:p>
          <a:p>
            <a:pPr algn="just"/>
            <a:endParaRPr lang="es-ES" sz="900" b="1" smtClean="0"/>
          </a:p>
          <a:p>
            <a:pPr algn="just">
              <a:spcAft>
                <a:spcPts val="100"/>
              </a:spcAft>
            </a:pPr>
            <a:r>
              <a:rPr lang="mk-MK" sz="900" b="1" smtClean="0"/>
              <a:t>1</a:t>
            </a:r>
            <a:r>
              <a:rPr lang="mk-MK" sz="900" b="1"/>
              <a:t>. Административна проверка (проверка/собирање на документација)</a:t>
            </a:r>
            <a:endParaRPr lang="es-ES" sz="900" b="1"/>
          </a:p>
          <a:p>
            <a:pPr algn="just">
              <a:spcAft>
                <a:spcPts val="100"/>
              </a:spcAft>
            </a:pPr>
            <a:r>
              <a:rPr lang="mk-MK" sz="900"/>
              <a:t>Во случај инспекторот да треба да ја провери администрацијата, следниве работи ќе бидат, на пример, проверени:</a:t>
            </a:r>
            <a:endParaRPr lang="es-ES" sz="900"/>
          </a:p>
          <a:p>
            <a:pPr algn="just">
              <a:spcAft>
                <a:spcPts val="100"/>
              </a:spcAft>
            </a:pPr>
            <a:r>
              <a:rPr lang="mk-MK" sz="900"/>
              <a:t>• Идентификација на лицето одговорно за прашањата за животната средина и мониторинг.</a:t>
            </a:r>
            <a:endParaRPr lang="es-ES" sz="900"/>
          </a:p>
          <a:p>
            <a:pPr algn="just">
              <a:spcAft>
                <a:spcPts val="100"/>
              </a:spcAft>
            </a:pPr>
            <a:r>
              <a:rPr lang="mk-MK" sz="900"/>
              <a:t>• Документација што е опишано во "Права и обврски на операторот за време на </a:t>
            </a:r>
            <a:r>
              <a:rPr lang="mk-MK" sz="900"/>
              <a:t>инспекциите</a:t>
            </a:r>
            <a:r>
              <a:rPr lang="mk-MK" sz="900" smtClean="0"/>
              <a:t>".</a:t>
            </a:r>
            <a:endParaRPr lang="es-ES" sz="900" smtClean="0"/>
          </a:p>
          <a:p>
            <a:pPr algn="just">
              <a:spcAft>
                <a:spcPts val="100"/>
              </a:spcAft>
            </a:pPr>
            <a:endParaRPr lang="es-ES" sz="400"/>
          </a:p>
          <a:p>
            <a:pPr algn="just">
              <a:spcAft>
                <a:spcPts val="100"/>
              </a:spcAft>
            </a:pPr>
            <a:r>
              <a:rPr lang="mk-MK" sz="900" b="1"/>
              <a:t>2. Интервјуа (оператор + други членови на </a:t>
            </a:r>
            <a:r>
              <a:rPr lang="mk-MK" sz="900" b="1"/>
              <a:t>персоналот</a:t>
            </a:r>
            <a:r>
              <a:rPr lang="mk-MK" sz="900" b="1" smtClean="0"/>
              <a:t>)</a:t>
            </a:r>
            <a:endParaRPr lang="es-ES" sz="900" b="1" smtClean="0"/>
          </a:p>
          <a:p>
            <a:pPr algn="just">
              <a:spcAft>
                <a:spcPts val="100"/>
              </a:spcAft>
            </a:pPr>
            <a:endParaRPr lang="es-ES" sz="400" b="1"/>
          </a:p>
          <a:p>
            <a:pPr algn="just">
              <a:spcAft>
                <a:spcPts val="100"/>
              </a:spcAft>
            </a:pPr>
            <a:r>
              <a:rPr lang="mk-MK" sz="900" b="1"/>
              <a:t>3. Физичка инспекција</a:t>
            </a:r>
            <a:endParaRPr lang="es-ES" sz="900" b="1"/>
          </a:p>
          <a:p>
            <a:pPr algn="just">
              <a:spcAft>
                <a:spcPts val="100"/>
              </a:spcAft>
            </a:pPr>
            <a:r>
              <a:rPr lang="mk-MK" sz="900"/>
              <a:t>За лична безбедност на инспекторите тој или таа треба да се усогласат со внатрешните прописи за безбедност на субјектот на инспекција. Овие можат да вклучуваат потребата да се носи шлем или заштитна облека (на пр. при преглед на некои дел на производна линија во храната или хемиска индустрија), како и што се случува само во посебни патеки во фабрика. Операторот е должен да му обезбеди на инспекторот соодветна заштитна опрема, ако е потребно.</a:t>
            </a:r>
            <a:endParaRPr lang="es-ES" sz="900"/>
          </a:p>
          <a:p>
            <a:pPr algn="just">
              <a:spcAft>
                <a:spcPts val="100"/>
              </a:spcAft>
            </a:pPr>
            <a:r>
              <a:rPr lang="mk-MK" sz="900"/>
              <a:t>При извршување на визуелна инспекција важни локации се: директната околината на инсталацијата, производните линии, точките на емисија во воздухот и водата, со сета потребна опрема која се користи за заштита на животната средина (на пример, филтри за воздух) и подрачја и објектите кои се користат за складирање на отпад.</a:t>
            </a:r>
            <a:endParaRPr lang="es-ES" sz="900"/>
          </a:p>
          <a:p>
            <a:pPr algn="just">
              <a:spcAft>
                <a:spcPts val="100"/>
              </a:spcAft>
            </a:pPr>
            <a:r>
              <a:rPr lang="mk-MK" sz="900"/>
              <a:t>Се што може да се најде за време на инспекции може да вреди да се собере и да се третираат како доказ (на пример, фотографии, видеа и документи, како што се извештаите за животната средина, регистри, резултатите од само-контрола, земање мостри извештаи, итн).</a:t>
            </a:r>
            <a:endParaRPr lang="es-ES" sz="900"/>
          </a:p>
          <a:p>
            <a:pPr algn="just">
              <a:spcAft>
                <a:spcPts val="100"/>
              </a:spcAft>
            </a:pPr>
            <a:r>
              <a:rPr lang="mk-MK" sz="900"/>
              <a:t>За земање на примероци постои посебна постапка. За операторот, важно е да се земе предвид дека тој или таа може да побара дополнителни примероци. Ова им овозможува на него или неа да се спротивстави на резултатите од анализата, ако тој или таа не се согласува со резултатот од анализата на првиот </a:t>
            </a:r>
            <a:r>
              <a:rPr lang="mk-MK" sz="900"/>
              <a:t>примерок</a:t>
            </a:r>
            <a:r>
              <a:rPr lang="mk-MK" sz="900" smtClean="0"/>
              <a:t>.</a:t>
            </a:r>
            <a:endParaRPr lang="es-ES" sz="900" smtClean="0"/>
          </a:p>
          <a:p>
            <a:pPr algn="just">
              <a:spcAft>
                <a:spcPts val="100"/>
              </a:spcAft>
            </a:pPr>
            <a:endParaRPr lang="es-ES" sz="900"/>
          </a:p>
          <a:p>
            <a:pPr algn="just">
              <a:spcAft>
                <a:spcPts val="100"/>
              </a:spcAft>
            </a:pPr>
            <a:r>
              <a:rPr lang="mk-MK" sz="900" b="1"/>
              <a:t>4. Забелешки, записник и потпишување</a:t>
            </a:r>
            <a:endParaRPr lang="es-ES" sz="900" b="1"/>
          </a:p>
          <a:p>
            <a:pPr algn="just">
              <a:spcAft>
                <a:spcPts val="100"/>
              </a:spcAft>
            </a:pPr>
            <a:r>
              <a:rPr lang="mk-MK" sz="900"/>
              <a:t>На крајот од посетата на лице место и на инспекцијата, инспекторот ги претставува своите забелешки и изготвува записник. Инспекторот го потпишува и од операторот, исто така, е побарано да го потпише записникот. Ако оператор се согласува со наодите тој или таа треба да го потпише записникот. Ако операторот одбие да го потпише записникот, инспекторот ќе ги наведе причините за </a:t>
            </a:r>
            <a:r>
              <a:rPr lang="mk-MK" sz="900"/>
              <a:t>одбивањето</a:t>
            </a:r>
            <a:r>
              <a:rPr lang="mk-MK" sz="900" smtClean="0"/>
              <a:t>.</a:t>
            </a:r>
            <a:endParaRPr lang="es-ES" sz="900"/>
          </a:p>
        </p:txBody>
      </p:sp>
    </p:spTree>
    <p:extLst>
      <p:ext uri="{BB962C8B-B14F-4D97-AF65-F5344CB8AC3E}">
        <p14:creationId xmlns:p14="http://schemas.microsoft.com/office/powerpoint/2010/main" val="427634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301200" y="0"/>
            <a:ext cx="0" cy="685800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602400" y="0"/>
            <a:ext cx="0" cy="685800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0" y="67235"/>
            <a:ext cx="3301200" cy="6740307"/>
          </a:xfrm>
          <a:prstGeom prst="rect">
            <a:avLst/>
          </a:prstGeom>
        </p:spPr>
        <p:txBody>
          <a:bodyPr wrap="square">
            <a:spAutoFit/>
          </a:bodyPr>
          <a:lstStyle/>
          <a:p>
            <a:pPr algn="just"/>
            <a:r>
              <a:rPr lang="mk-MK" sz="1000" b="1" smtClean="0"/>
              <a:t>ПРАВАТА</a:t>
            </a:r>
            <a:r>
              <a:rPr lang="mk-MK" sz="1000" smtClean="0"/>
              <a:t> на </a:t>
            </a:r>
            <a:r>
              <a:rPr lang="mk-MK" sz="1000"/>
              <a:t>операторот во текот на инспекцијата </a:t>
            </a:r>
            <a:r>
              <a:rPr lang="mk-MK" sz="1000" b="1"/>
              <a:t>подразбираат</a:t>
            </a:r>
            <a:r>
              <a:rPr lang="mk-MK" sz="1000"/>
              <a:t>: </a:t>
            </a:r>
            <a:endParaRPr lang="es-ES" sz="1000" smtClean="0"/>
          </a:p>
          <a:p>
            <a:pPr algn="just"/>
            <a:endParaRPr lang="es-ES" sz="900"/>
          </a:p>
          <a:p>
            <a:pPr marL="171450" lvl="0" indent="-171450" algn="just">
              <a:buFont typeface="Arial" panose="020B0604020202020204" pitchFamily="34" charset="0"/>
              <a:buChar char="•"/>
            </a:pPr>
            <a:r>
              <a:rPr lang="mk-MK" sz="900"/>
              <a:t>Право да даде коментар и забелешки на записникот</a:t>
            </a:r>
            <a:r>
              <a:rPr lang="en-GB" sz="900"/>
              <a:t>.</a:t>
            </a:r>
            <a:endParaRPr lang="es-ES" sz="900"/>
          </a:p>
          <a:p>
            <a:pPr marL="171450" lvl="0" indent="-171450" algn="just">
              <a:buFont typeface="Arial" panose="020B0604020202020204" pitchFamily="34" charset="0"/>
              <a:buChar char="•"/>
            </a:pPr>
            <a:r>
              <a:rPr lang="mk-MK" sz="900"/>
              <a:t>Право да не прифати да го потпише записникот ако не се согласува со фактите, иако ова одбивање не го попречува понатамошното извршување на инспекциската постапка</a:t>
            </a:r>
            <a:endParaRPr lang="es-ES" sz="900"/>
          </a:p>
          <a:p>
            <a:pPr marL="171450" lvl="0" indent="-171450" algn="just">
              <a:buFont typeface="Arial" panose="020B0604020202020204" pitchFamily="34" charset="0"/>
              <a:buChar char="•"/>
            </a:pPr>
            <a:r>
              <a:rPr lang="mk-MK" sz="900"/>
              <a:t>Да побара втор примерок од секоја земена/побарана мостра од инспекторот.</a:t>
            </a:r>
            <a:endParaRPr lang="es-ES" sz="900"/>
          </a:p>
          <a:p>
            <a:pPr marL="171450" lvl="0" indent="-171450" algn="just">
              <a:buFont typeface="Arial" panose="020B0604020202020204" pitchFamily="34" charset="0"/>
              <a:buChar char="•"/>
            </a:pPr>
            <a:r>
              <a:rPr lang="mk-MK" sz="900"/>
              <a:t>Да поднесе залба против решението на инспекторот (во текот на осум дена од денот на добивањето на решението).</a:t>
            </a:r>
            <a:endParaRPr lang="es-ES" sz="900"/>
          </a:p>
          <a:p>
            <a:pPr algn="just"/>
            <a:endParaRPr lang="es-ES" sz="900" b="1" smtClean="0"/>
          </a:p>
          <a:p>
            <a:pPr algn="just"/>
            <a:r>
              <a:rPr lang="mk-MK" sz="1000" b="1" smtClean="0"/>
              <a:t>ОБВРСКИТЕ</a:t>
            </a:r>
            <a:r>
              <a:rPr lang="mk-MK" sz="1000" smtClean="0"/>
              <a:t> на </a:t>
            </a:r>
            <a:r>
              <a:rPr lang="mk-MK" sz="1000"/>
              <a:t>операторот во текот на инспекцијата </a:t>
            </a:r>
            <a:r>
              <a:rPr lang="mk-MK" sz="1000" b="1"/>
              <a:t>подразбираат</a:t>
            </a:r>
            <a:r>
              <a:rPr lang="mk-MK" sz="1000"/>
              <a:t>: </a:t>
            </a:r>
            <a:endParaRPr lang="es-ES" sz="1000" smtClean="0"/>
          </a:p>
          <a:p>
            <a:pPr algn="just"/>
            <a:endParaRPr lang="es-ES" sz="900"/>
          </a:p>
          <a:p>
            <a:pPr marL="171450" lvl="0" indent="-171450" algn="just">
              <a:buFont typeface="Arial" panose="020B0604020202020204" pitchFamily="34" charset="0"/>
              <a:buChar char="•"/>
            </a:pPr>
            <a:r>
              <a:rPr lang="mk-MK" sz="900"/>
              <a:t>Да ги ​​обезбеди сите потребни ажурирани документи и документација потребна за извршување на инспекцискиот надзор: само-мониторинг евиденција / извештаи, системи за процесот на производство / линии, топографија на објектот (позиции на постројки за третман / емисиите во воздухот поени / испуштање на отпадни води објекти за складирање цевководи / отпад / суровина вчитување области), еколошки менаџмент систем сертификат, комуникации на властите за инциденти / несреќи, маса евиденција рамнотежа, влезови отпад / излези регистрирани, документација на прекугранична пратка на отпад, поддршка на податоци за енергија / гориво, вода, суровини и потрошувачката на материјали, одржување операции се регистрирате.</a:t>
            </a:r>
            <a:endParaRPr lang="es-ES" sz="900"/>
          </a:p>
          <a:p>
            <a:pPr marL="171450" lvl="0" indent="-171450" algn="just">
              <a:buFont typeface="Arial" panose="020B0604020202020204" pitchFamily="34" charset="0"/>
              <a:buChar char="•"/>
            </a:pPr>
            <a:r>
              <a:rPr lang="mk-MK" sz="900"/>
              <a:t>да бидат достапни за да бидат интервјуирани за време на инспекцијата и да одговори на одредени прашања искрено и јасно.</a:t>
            </a:r>
            <a:endParaRPr lang="es-ES" sz="900"/>
          </a:p>
          <a:p>
            <a:pPr marL="171450" lvl="0" indent="-171450" algn="just">
              <a:buFont typeface="Arial" panose="020B0604020202020204" pitchFamily="34" charset="0"/>
              <a:buChar char="•"/>
            </a:pPr>
            <a:r>
              <a:rPr lang="mk-MK" sz="900"/>
              <a:t> да се одговори на сите дополнителни прашања во врска со работењето на објектот (работно време, бројот на вработени, имиња на добавувачи, маркетинг на производи и др.)</a:t>
            </a:r>
            <a:endParaRPr lang="es-ES" sz="900"/>
          </a:p>
          <a:p>
            <a:pPr marL="171450" lvl="0" indent="-171450" algn="just">
              <a:buFont typeface="Arial" panose="020B0604020202020204" pitchFamily="34" charset="0"/>
              <a:buChar char="•"/>
            </a:pPr>
            <a:r>
              <a:rPr lang="mk-MK" sz="900"/>
              <a:t> да им овозможи на секој член на персоналот на компанијата да бидат интервјуирани по барање на инспекторот.</a:t>
            </a:r>
            <a:endParaRPr lang="es-ES" sz="900"/>
          </a:p>
          <a:p>
            <a:pPr marL="171450" lvl="0" indent="-171450" algn="just">
              <a:buFont typeface="Arial" panose="020B0604020202020204" pitchFamily="34" charset="0"/>
              <a:buChar char="•"/>
            </a:pPr>
            <a:r>
              <a:rPr lang="mk-MK" sz="900"/>
              <a:t>да ​​обезбеди пристап до просториите и до производите за инспекторот.</a:t>
            </a:r>
            <a:endParaRPr lang="es-ES" sz="900"/>
          </a:p>
          <a:p>
            <a:pPr marL="171450" lvl="0" indent="-171450" algn="just">
              <a:buFont typeface="Arial" panose="020B0604020202020204" pitchFamily="34" charset="0"/>
              <a:buChar char="•"/>
            </a:pPr>
            <a:r>
              <a:rPr lang="mk-MK" sz="900"/>
              <a:t>реализација на земање примероци во одредени точки (преку акредитирана лабораторија), по инструкции на инспекторот.</a:t>
            </a:r>
            <a:endParaRPr lang="es-ES" sz="900"/>
          </a:p>
          <a:p>
            <a:pPr marL="171450" lvl="0" indent="-171450" algn="just">
              <a:buFont typeface="Arial" panose="020B0604020202020204" pitchFamily="34" charset="0"/>
              <a:buChar char="•"/>
            </a:pPr>
            <a:r>
              <a:rPr lang="mk-MK" sz="900"/>
              <a:t> да ја прекинат работата во текот на инспекцискиот надзор, доколку не може на друг начин да се изврши увид.</a:t>
            </a:r>
            <a:endParaRPr lang="es-ES" sz="900"/>
          </a:p>
          <a:p>
            <a:pPr marL="171450" lvl="0" indent="-171450" algn="just">
              <a:buFont typeface="Arial" panose="020B0604020202020204" pitchFamily="34" charset="0"/>
              <a:buChar char="•"/>
            </a:pPr>
            <a:r>
              <a:rPr lang="mk-MK" sz="900"/>
              <a:t> да го потпише записникот од инспекцијата ако не постои несогласување во врска со фактите наведени.</a:t>
            </a:r>
            <a:endParaRPr lang="es-ES" sz="900"/>
          </a:p>
        </p:txBody>
      </p:sp>
      <p:sp>
        <p:nvSpPr>
          <p:cNvPr id="3" name="Rectangle 2"/>
          <p:cNvSpPr/>
          <p:nvPr/>
        </p:nvSpPr>
        <p:spPr>
          <a:xfrm>
            <a:off x="3301200" y="13447"/>
            <a:ext cx="3301199" cy="6642844"/>
          </a:xfrm>
          <a:prstGeom prst="rect">
            <a:avLst/>
          </a:prstGeom>
        </p:spPr>
        <p:txBody>
          <a:bodyPr wrap="square">
            <a:spAutoFit/>
          </a:bodyPr>
          <a:lstStyle/>
          <a:p>
            <a:pPr algn="just">
              <a:spcAft>
                <a:spcPts val="200"/>
              </a:spcAft>
            </a:pPr>
            <a:r>
              <a:rPr lang="mk-MK" sz="950" b="1" smtClean="0"/>
              <a:t>ШТО ИНСПЕКТОРОЅ МОЖЕ ДА ПРАВИ во </a:t>
            </a:r>
            <a:r>
              <a:rPr lang="mk-MK" sz="950" b="1"/>
              <a:t>текот на инспекцијата</a:t>
            </a:r>
            <a:endParaRPr lang="es-ES" sz="950" b="1"/>
          </a:p>
          <a:p>
            <a:pPr algn="just">
              <a:spcAft>
                <a:spcPts val="200"/>
              </a:spcAft>
            </a:pPr>
            <a:r>
              <a:rPr lang="mk-MK" sz="950"/>
              <a:t>Во текот на извршувањето на инспекцијата инспекторот е овластен да:</a:t>
            </a:r>
            <a:r>
              <a:rPr lang="mk-MK" sz="950" i="1"/>
              <a:t> </a:t>
            </a:r>
            <a:endParaRPr lang="es-ES" sz="950"/>
          </a:p>
          <a:p>
            <a:pPr marL="171450" lvl="0" indent="-171450" algn="just">
              <a:spcAft>
                <a:spcPts val="200"/>
              </a:spcAft>
              <a:buFont typeface="Arial" panose="020B0604020202020204" pitchFamily="34" charset="0"/>
              <a:buChar char="•"/>
            </a:pPr>
            <a:r>
              <a:rPr lang="mk-MK" sz="950"/>
              <a:t>Ги провери општите и посебните акти, фајлови, документи, докази и информации во врска со предметот на инспекција.</a:t>
            </a:r>
            <a:endParaRPr lang="es-ES" sz="950"/>
          </a:p>
          <a:p>
            <a:pPr marL="171450" lvl="0" indent="-171450" algn="just">
              <a:spcAft>
                <a:spcPts val="200"/>
              </a:spcAft>
              <a:buFont typeface="Arial" panose="020B0604020202020204" pitchFamily="34" charset="0"/>
              <a:buChar char="•"/>
            </a:pPr>
            <a:r>
              <a:rPr lang="mk-MK" sz="950"/>
              <a:t>Врши надзор во службените простории и други објекти кои не се користат за живеење, како и транспортни средства и производи.</a:t>
            </a:r>
            <a:endParaRPr lang="es-ES" sz="950"/>
          </a:p>
          <a:p>
            <a:pPr marL="171450" lvl="0" indent="-171450" algn="just">
              <a:spcAft>
                <a:spcPts val="200"/>
              </a:spcAft>
              <a:buFont typeface="Arial" panose="020B0604020202020204" pitchFamily="34" charset="0"/>
              <a:buChar char="•"/>
            </a:pPr>
            <a:r>
              <a:rPr lang="mk-MK" sz="950"/>
              <a:t>Ги провери документите за идентификација на лица за утврдување на нивниот идентитет во согласност со закон.</a:t>
            </a:r>
            <a:endParaRPr lang="es-ES" sz="950"/>
          </a:p>
          <a:p>
            <a:pPr marL="171450" lvl="0" indent="-171450" algn="just">
              <a:spcAft>
                <a:spcPts val="200"/>
              </a:spcAft>
              <a:buFont typeface="Arial" panose="020B0604020202020204" pitchFamily="34" charset="0"/>
              <a:buChar char="•"/>
            </a:pPr>
            <a:r>
              <a:rPr lang="mk-MK" sz="950"/>
              <a:t>Побара од операторот или од неговите вработени писмено или усно објаснување</a:t>
            </a:r>
            <a:endParaRPr lang="es-ES" sz="950"/>
          </a:p>
          <a:p>
            <a:pPr marL="171450" lvl="0" indent="-171450" algn="just">
              <a:spcAft>
                <a:spcPts val="200"/>
              </a:spcAft>
              <a:buFont typeface="Arial" panose="020B0604020202020204" pitchFamily="34" charset="0"/>
              <a:buChar char="•"/>
            </a:pPr>
            <a:r>
              <a:rPr lang="mk-MK" sz="950"/>
              <a:t>Побара од операторот или од неговите вработени да ги достават сите податоци кои се на располагање на нивните добавувачи.</a:t>
            </a:r>
            <a:endParaRPr lang="es-ES" sz="950"/>
          </a:p>
          <a:p>
            <a:pPr marL="171450" lvl="0" indent="-171450" algn="just">
              <a:spcAft>
                <a:spcPts val="200"/>
              </a:spcAft>
              <a:buFont typeface="Arial" panose="020B0604020202020204" pitchFamily="34" charset="0"/>
              <a:buChar char="•"/>
            </a:pPr>
            <a:r>
              <a:rPr lang="mk-MK" sz="950"/>
              <a:t>Побара стручно мислење кога е тоа потребно.</a:t>
            </a:r>
            <a:endParaRPr lang="es-ES" sz="950"/>
          </a:p>
          <a:p>
            <a:pPr marL="171450" lvl="0" indent="-171450" algn="just">
              <a:spcAft>
                <a:spcPts val="200"/>
              </a:spcAft>
              <a:buFont typeface="Arial" panose="020B0604020202020204" pitchFamily="34" charset="0"/>
              <a:buChar char="•"/>
            </a:pPr>
            <a:r>
              <a:rPr lang="mk-MK" sz="950"/>
              <a:t> На барање на операторот да се изврши дополнително земање мостри преку акредитирана лабораторија за следење на резултатите крос-проверка, или во случај на незгода / несреќа.</a:t>
            </a:r>
            <a:endParaRPr lang="es-ES" sz="950"/>
          </a:p>
          <a:p>
            <a:pPr marL="171450" lvl="0" indent="-171450" algn="just">
              <a:spcAft>
                <a:spcPts val="200"/>
              </a:spcAft>
              <a:buFont typeface="Arial" panose="020B0604020202020204" pitchFamily="34" charset="0"/>
              <a:buChar char="•"/>
            </a:pPr>
            <a:r>
              <a:rPr lang="mk-MK" sz="950"/>
              <a:t>Обезбеди аудио и видео снимки.</a:t>
            </a:r>
            <a:endParaRPr lang="es-ES" sz="950"/>
          </a:p>
          <a:p>
            <a:pPr marL="171450" lvl="0" indent="-171450" algn="just">
              <a:spcAft>
                <a:spcPts val="200"/>
              </a:spcAft>
              <a:buFont typeface="Arial" panose="020B0604020202020204" pitchFamily="34" charset="0"/>
              <a:buChar char="•"/>
            </a:pPr>
            <a:r>
              <a:rPr lang="mk-MK" sz="950"/>
              <a:t>Да врши попис на постојните стоки и производи.</a:t>
            </a:r>
            <a:endParaRPr lang="es-ES" sz="950"/>
          </a:p>
          <a:p>
            <a:pPr marL="171450" lvl="0" indent="-171450" algn="just">
              <a:spcAft>
                <a:spcPts val="200"/>
              </a:spcAft>
              <a:buFont typeface="Arial" panose="020B0604020202020204" pitchFamily="34" charset="0"/>
              <a:buChar char="•"/>
            </a:pPr>
            <a:r>
              <a:rPr lang="mk-MK" sz="950"/>
              <a:t>Да обезбеди други потребни докази.</a:t>
            </a:r>
            <a:endParaRPr lang="es-ES" sz="950"/>
          </a:p>
          <a:p>
            <a:pPr algn="just">
              <a:spcAft>
                <a:spcPts val="200"/>
              </a:spcAft>
            </a:pPr>
            <a:r>
              <a:rPr lang="mk-MK" sz="950"/>
              <a:t>Во однос на собирање на примероци, инспекторот има, исто така, некои обврски, вклучувајќи собирање максимум 3 примероци (првиот за анализа, вториот за втората анализа по барање на операторот, а третиот за супер анализа), запечатување и правилно обележување на примероци, подготовка на извештај за собирање и доставување на примероци без одлагање, во соодветна експертизна и акредитирана институција по барање на операторот</a:t>
            </a:r>
            <a:r>
              <a:rPr lang="mk-MK" sz="950"/>
              <a:t>. </a:t>
            </a:r>
            <a:endParaRPr lang="es-ES" sz="950" smtClean="0"/>
          </a:p>
          <a:p>
            <a:pPr algn="just">
              <a:spcAft>
                <a:spcPts val="200"/>
              </a:spcAft>
            </a:pPr>
            <a:endParaRPr lang="es-ES" sz="950"/>
          </a:p>
          <a:p>
            <a:pPr algn="just">
              <a:spcAft>
                <a:spcPts val="200"/>
              </a:spcAft>
            </a:pPr>
            <a:r>
              <a:rPr lang="mk-MK" sz="950" b="1" smtClean="0"/>
              <a:t>ВИДОВИ НА ИНСПЕКЦИЈА</a:t>
            </a:r>
            <a:endParaRPr lang="es-ES" sz="950" b="1" smtClean="0"/>
          </a:p>
          <a:p>
            <a:pPr marL="228600" lvl="0" indent="-228600" algn="just">
              <a:spcAft>
                <a:spcPts val="200"/>
              </a:spcAft>
              <a:buFont typeface="+mj-lt"/>
              <a:buAutoNum type="arabicPeriod"/>
            </a:pPr>
            <a:r>
              <a:rPr lang="mk-MK" sz="950" smtClean="0"/>
              <a:t> </a:t>
            </a:r>
            <a:r>
              <a:rPr lang="mk-MK" sz="950"/>
              <a:t>Интегрираната инспекција: проверка дали се исполнети условите од дозволата</a:t>
            </a:r>
            <a:endParaRPr lang="es-ES" sz="950"/>
          </a:p>
          <a:p>
            <a:pPr marL="228600" lvl="0" indent="-228600" algn="just">
              <a:spcAft>
                <a:spcPts val="200"/>
              </a:spcAft>
              <a:buFont typeface="+mj-lt"/>
              <a:buAutoNum type="arabicPeriod"/>
            </a:pPr>
            <a:r>
              <a:rPr lang="mk-MK" sz="950"/>
              <a:t>Усогласеност со законската регулатива или со специфични услови од дозволата на еден (или повеќе) теми на животната средина (на пример, отпад)</a:t>
            </a:r>
            <a:endParaRPr lang="es-ES" sz="950"/>
          </a:p>
        </p:txBody>
      </p:sp>
      <p:sp>
        <p:nvSpPr>
          <p:cNvPr id="8" name="Rectangle 7"/>
          <p:cNvSpPr/>
          <p:nvPr/>
        </p:nvSpPr>
        <p:spPr>
          <a:xfrm>
            <a:off x="6604801" y="85165"/>
            <a:ext cx="3301199" cy="1531573"/>
          </a:xfrm>
          <a:prstGeom prst="rect">
            <a:avLst/>
          </a:prstGeom>
        </p:spPr>
        <p:txBody>
          <a:bodyPr wrap="square">
            <a:spAutoFit/>
          </a:bodyPr>
          <a:lstStyle/>
          <a:p>
            <a:pPr marL="228600" lvl="0" indent="-228600" algn="just">
              <a:lnSpc>
                <a:spcPct val="110000"/>
              </a:lnSpc>
              <a:spcBef>
                <a:spcPts val="300"/>
              </a:spcBef>
              <a:spcAft>
                <a:spcPts val="300"/>
              </a:spcAft>
              <a:buFont typeface="+mj-lt"/>
              <a:buAutoNum type="arabicPeriod" startAt="3"/>
            </a:pPr>
            <a:r>
              <a:rPr lang="ru-RU" sz="950" smtClean="0">
                <a:latin typeface="Calibri" panose="020F0502020204030204" pitchFamily="34" charset="0"/>
                <a:ea typeface="Calibri" panose="020F0502020204030204" pitchFamily="34" charset="0"/>
                <a:cs typeface="Times New Roman" panose="02020603050405020304" pitchFamily="18" charset="0"/>
              </a:rPr>
              <a:t>Координирани </a:t>
            </a:r>
            <a:r>
              <a:rPr lang="ru-RU" sz="950">
                <a:latin typeface="Calibri" panose="020F0502020204030204" pitchFamily="34" charset="0"/>
                <a:ea typeface="Calibri" panose="020F0502020204030204" pitchFamily="34" charset="0"/>
                <a:cs typeface="Times New Roman" panose="02020603050405020304" pitchFamily="18" charset="0"/>
              </a:rPr>
              <a:t>инспекции: инспектори од неколку инспекторати да соработуваат едни со други, да се потврди усогласеноста со законодавството и условите утврдени во дозволите кои произлегуваат од различни области, главно на животната средина, за труд, безбедност (на пример, инсталации кои се во опсегот од Глава XV на Законот за животна средина за спречување и контрола на хаварии кои вклучуваат опасни супстанции)</a:t>
            </a:r>
            <a:r>
              <a:rPr lang="en-GB" sz="950" smtClean="0">
                <a:effectLst/>
                <a:latin typeface="Calibri" panose="020F0502020204030204" pitchFamily="34" charset="0"/>
                <a:ea typeface="Calibri" panose="020F0502020204030204" pitchFamily="34" charset="0"/>
                <a:cs typeface="Times New Roman" panose="02020603050405020304" pitchFamily="18" charset="0"/>
              </a:rPr>
              <a:t>.</a:t>
            </a:r>
            <a:endParaRPr lang="es-ES" sz="9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6618194" y="1712191"/>
            <a:ext cx="3287806" cy="4639732"/>
          </a:xfrm>
          <a:prstGeom prst="rect">
            <a:avLst/>
          </a:prstGeom>
        </p:spPr>
        <p:txBody>
          <a:bodyPr wrap="square">
            <a:spAutoFit/>
          </a:bodyPr>
          <a:lstStyle/>
          <a:p>
            <a:pPr algn="just">
              <a:spcAft>
                <a:spcPts val="200"/>
              </a:spcAft>
            </a:pPr>
            <a:r>
              <a:rPr lang="mk-MK" sz="950" b="1" smtClean="0"/>
              <a:t>ТЕМИ ШТО МОЖАТ ДА БИДАТ ИНСПЕКТИРАНИ</a:t>
            </a:r>
            <a:endParaRPr lang="es-ES" sz="950" b="1" smtClean="0"/>
          </a:p>
          <a:p>
            <a:pPr marL="171450" lvl="0" indent="-171450" algn="just">
              <a:spcAft>
                <a:spcPts val="200"/>
              </a:spcAft>
              <a:buFont typeface="Arial" panose="020B0604020202020204" pitchFamily="34" charset="0"/>
              <a:buChar char="•"/>
            </a:pPr>
            <a:r>
              <a:rPr lang="mk-MK" sz="950" smtClean="0"/>
              <a:t>Емисии </a:t>
            </a:r>
            <a:r>
              <a:rPr lang="mk-MK" sz="950"/>
              <a:t>во воздухот, вклучително и стакленички гасови.</a:t>
            </a:r>
            <a:endParaRPr lang="es-ES" sz="950"/>
          </a:p>
          <a:p>
            <a:pPr marL="171450" lvl="0" indent="-171450" algn="just">
              <a:spcAft>
                <a:spcPts val="200"/>
              </a:spcAft>
              <a:buFont typeface="Arial" panose="020B0604020202020204" pitchFamily="34" charset="0"/>
              <a:buChar char="•"/>
            </a:pPr>
            <a:r>
              <a:rPr lang="mk-MK" sz="950"/>
              <a:t>Емисии во водата</a:t>
            </a:r>
            <a:r>
              <a:rPr lang="en-GB" sz="950"/>
              <a:t>.</a:t>
            </a:r>
            <a:endParaRPr lang="es-ES" sz="950"/>
          </a:p>
          <a:p>
            <a:pPr marL="171450" lvl="0" indent="-171450" algn="just">
              <a:spcAft>
                <a:spcPts val="200"/>
              </a:spcAft>
              <a:buFont typeface="Arial" panose="020B0604020202020204" pitchFamily="34" charset="0"/>
              <a:buChar char="•"/>
            </a:pPr>
            <a:r>
              <a:rPr lang="mk-MK" sz="950"/>
              <a:t>Емисии во почвата и подземните води</a:t>
            </a:r>
            <a:r>
              <a:rPr lang="en-GB" sz="950"/>
              <a:t>.</a:t>
            </a:r>
            <a:endParaRPr lang="es-ES" sz="950"/>
          </a:p>
          <a:p>
            <a:pPr marL="171450" lvl="0" indent="-171450" algn="just">
              <a:spcAft>
                <a:spcPts val="200"/>
              </a:spcAft>
              <a:buFont typeface="Arial" panose="020B0604020202020204" pitchFamily="34" charset="0"/>
              <a:buChar char="•"/>
            </a:pPr>
            <a:r>
              <a:rPr lang="mk-MK" sz="950"/>
              <a:t>Бучава и емисии од вибрации</a:t>
            </a:r>
            <a:r>
              <a:rPr lang="en-GB" sz="950"/>
              <a:t>.</a:t>
            </a:r>
            <a:endParaRPr lang="es-ES" sz="950"/>
          </a:p>
          <a:p>
            <a:pPr marL="171450" lvl="0" indent="-171450" algn="just">
              <a:spcAft>
                <a:spcPts val="200"/>
              </a:spcAft>
              <a:buFont typeface="Arial" panose="020B0604020202020204" pitchFamily="34" charset="0"/>
              <a:buChar char="•"/>
            </a:pPr>
            <a:r>
              <a:rPr lang="mk-MK" sz="950"/>
              <a:t>Влез/излез на отпад, складирање и надворешен пренос</a:t>
            </a:r>
            <a:r>
              <a:rPr lang="en-GB" sz="950"/>
              <a:t>.</a:t>
            </a:r>
            <a:endParaRPr lang="es-ES" sz="950"/>
          </a:p>
          <a:p>
            <a:pPr marL="171450" lvl="0" indent="-171450" algn="just">
              <a:spcAft>
                <a:spcPts val="200"/>
              </a:spcAft>
              <a:buFont typeface="Arial" panose="020B0604020202020204" pitchFamily="34" charset="0"/>
              <a:buChar char="•"/>
            </a:pPr>
            <a:r>
              <a:rPr lang="mk-MK" sz="950"/>
              <a:t>Потрошувачка на енергија, гориво, суровини, вода и други ресурси</a:t>
            </a:r>
            <a:r>
              <a:rPr lang="en-GB" sz="950"/>
              <a:t>.</a:t>
            </a:r>
            <a:endParaRPr lang="es-ES" sz="950"/>
          </a:p>
          <a:p>
            <a:pPr marL="171450" lvl="0" indent="-171450" algn="just">
              <a:spcAft>
                <a:spcPts val="200"/>
              </a:spcAft>
              <a:buFont typeface="Arial" panose="020B0604020202020204" pitchFamily="34" charset="0"/>
              <a:buChar char="•"/>
            </a:pPr>
            <a:r>
              <a:rPr lang="mk-MK" sz="950"/>
              <a:t>Соодветна примена на најдобрите достапни техники НДТ во производствениот процес, за оние НДТ назначени во дозволата.</a:t>
            </a:r>
            <a:endParaRPr lang="es-ES" sz="950"/>
          </a:p>
          <a:p>
            <a:pPr algn="just">
              <a:spcAft>
                <a:spcPts val="200"/>
              </a:spcAft>
            </a:pPr>
            <a:endParaRPr lang="es-ES" sz="950" b="1" smtClean="0"/>
          </a:p>
          <a:p>
            <a:pPr algn="just">
              <a:spcAft>
                <a:spcPts val="200"/>
              </a:spcAft>
            </a:pPr>
            <a:r>
              <a:rPr lang="mk-MK" sz="950" b="1" smtClean="0"/>
              <a:t>ЗАЧЕСТЕНОСТ НА ИНСПЕКЦИИТЕ НА ЛИЦЕ МЕСТО</a:t>
            </a:r>
            <a:endParaRPr lang="es-ES" sz="950" b="1" smtClean="0"/>
          </a:p>
          <a:p>
            <a:pPr algn="just">
              <a:spcAft>
                <a:spcPts val="200"/>
              </a:spcAft>
            </a:pPr>
            <a:r>
              <a:rPr lang="mk-MK" sz="950" smtClean="0"/>
              <a:t>Зачестеноста </a:t>
            </a:r>
            <a:r>
              <a:rPr lang="mk-MK" sz="950"/>
              <a:t>на редовните инспекции на лице место е врз основа на проценката на ризикот пресметано со специфичен софтвер (ИРАМ) кои се користат од страна на инспекциските служби во ЕУ. Во овој пристап базиран на ризик, повеќето инспекциски напори ќе се фокусираат на активности / инсталации со највисок ризик (највисок ризик прво).</a:t>
            </a:r>
            <a:endParaRPr lang="es-ES" sz="950"/>
          </a:p>
          <a:p>
            <a:pPr algn="just">
              <a:spcAft>
                <a:spcPts val="200"/>
              </a:spcAft>
            </a:pPr>
            <a:r>
              <a:rPr lang="mk-MK" sz="950"/>
              <a:t>Врз ризикот може да се влијае од страна на група на фактори. Еден од важните фактори е и изведбата на операторот. Тоа значи дека со исполнувањето на условите од дозволата се намалува можноста за чести инспекции.</a:t>
            </a:r>
            <a:endParaRPr lang="es-ES" sz="950"/>
          </a:p>
          <a:p>
            <a:pPr algn="just">
              <a:spcAft>
                <a:spcPts val="200"/>
              </a:spcAft>
            </a:pPr>
            <a:r>
              <a:rPr lang="mk-MK" sz="950"/>
              <a:t>Во прилог на редовните инспекции, вонредните или контролните (за следење/follow-up) може да се изврши инспекции, во функција на добиени претставки, неусогласености откриени за време на инспекции, како и инциденти или несреќи кои се случуваат во инсталациите.</a:t>
            </a:r>
            <a:endParaRPr lang="es-ES" sz="950"/>
          </a:p>
        </p:txBody>
      </p:sp>
    </p:spTree>
    <p:extLst>
      <p:ext uri="{BB962C8B-B14F-4D97-AF65-F5344CB8AC3E}">
        <p14:creationId xmlns:p14="http://schemas.microsoft.com/office/powerpoint/2010/main" val="390041118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117</TotalTime>
  <Words>1909</Words>
  <Application>Microsoft Office PowerPoint</Application>
  <PresentationFormat>A4 Paper (210x297 mm)</PresentationFormat>
  <Paragraphs>86</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Cesar Seoanez</dc:creator>
  <cp:lastModifiedBy>Cesar Seoanez</cp:lastModifiedBy>
  <cp:revision>16</cp:revision>
  <dcterms:created xsi:type="dcterms:W3CDTF">2016-03-31T06:51:39Z</dcterms:created>
  <dcterms:modified xsi:type="dcterms:W3CDTF">2016-04-13T11:16:41Z</dcterms:modified>
</cp:coreProperties>
</file>