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67" r:id="rId4"/>
    <p:sldId id="283" r:id="rId5"/>
    <p:sldId id="284" r:id="rId6"/>
    <p:sldId id="296" r:id="rId7"/>
    <p:sldId id="286" r:id="rId8"/>
    <p:sldId id="287" r:id="rId9"/>
    <p:sldId id="305" r:id="rId10"/>
    <p:sldId id="288" r:id="rId11"/>
    <p:sldId id="307" r:id="rId12"/>
    <p:sldId id="290" r:id="rId13"/>
    <p:sldId id="291" r:id="rId14"/>
    <p:sldId id="292" r:id="rId15"/>
    <p:sldId id="304" r:id="rId16"/>
    <p:sldId id="279" r:id="rId17"/>
    <p:sldId id="299" r:id="rId18"/>
    <p:sldId id="282" r:id="rId19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2" y="72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21/07/2016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21/07/2016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6650"/>
            <a:ext cx="7772400" cy="2036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Twinning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</a:t>
            </a:r>
            <a:b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ENEA – ENforcing Environmental Acquis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9750" y="4509769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César Seoánez</a:t>
            </a: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21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st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of July, 2016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90298" y="3128558"/>
            <a:ext cx="28436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6</a:t>
            </a:r>
            <a:r>
              <a:rPr lang="en-US" sz="2200" baseline="300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th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Steering Committee</a:t>
            </a:r>
            <a:endParaRPr lang="es-E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4" y="5824691"/>
            <a:ext cx="2257358" cy="70333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" name="Picture 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284325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36625" y="136054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Main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255699" y="3410926"/>
            <a:ext cx="826309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MK </a:t>
            </a:r>
            <a:r>
              <a:rPr lang="en-US" altLang="es-ES">
                <a:cs typeface="Arial" panose="020B0604020202020204" pitchFamily="34" charset="0"/>
              </a:rPr>
              <a:t>translation of Chapter 5 (BAT Conclusions) </a:t>
            </a:r>
            <a:r>
              <a:rPr lang="en-US" altLang="es-ES" smtClean="0">
                <a:cs typeface="Arial" panose="020B0604020202020204" pitchFamily="34" charset="0"/>
              </a:rPr>
              <a:t>BREF </a:t>
            </a:r>
            <a:r>
              <a:rPr lang="en-US" altLang="es-ES">
                <a:cs typeface="Arial" panose="020B0604020202020204" pitchFamily="34" charset="0"/>
              </a:rPr>
              <a:t>for pig &amp; poultry farms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55700" y="183252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SEI - Twinning website &amp; updated brochure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55700" y="2856829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Small guidance for sampling &amp; control of self-monitoring reports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255700" y="2320681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Waste Watch booklet for control of waste shipments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55700" y="3947074"/>
            <a:ext cx="85693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 smtClean="0">
                <a:cs typeface="Arial" panose="020B0604020202020204" pitchFamily="34" charset="0"/>
              </a:rPr>
              <a:t> </a:t>
            </a:r>
            <a:r>
              <a:rPr lang="en-US" altLang="es-ES">
                <a:cs typeface="Arial" panose="020B0604020202020204" pitchFamily="34" charset="0"/>
              </a:rPr>
              <a:t>Updated assessment and </a:t>
            </a:r>
            <a:r>
              <a:rPr lang="en-US" altLang="es-ES" smtClean="0">
                <a:cs typeface="Arial" panose="020B0604020202020204" pitchFamily="34" charset="0"/>
              </a:rPr>
              <a:t>recom. </a:t>
            </a:r>
            <a:r>
              <a:rPr lang="en-US" altLang="es-ES">
                <a:cs typeface="Arial" panose="020B0604020202020204" pitchFamily="34" charset="0"/>
              </a:rPr>
              <a:t>for sustainability &amp; next upgrades of BPMS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55700" y="4504949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ALB translation of inspection manual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5700" y="5046826"/>
            <a:ext cx="8263097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>
                <a:cs typeface="Arial" panose="020B0604020202020204" pitchFamily="34" charset="0"/>
              </a:rPr>
              <a:t>MK translation of Chapter 5 (</a:t>
            </a:r>
            <a:r>
              <a:rPr lang="en-US" altLang="es-ES" smtClean="0">
                <a:cs typeface="Arial" panose="020B0604020202020204" pitchFamily="34" charset="0"/>
              </a:rPr>
              <a:t>BATs) </a:t>
            </a:r>
            <a:r>
              <a:rPr lang="en-US" altLang="es-ES">
                <a:cs typeface="Arial" panose="020B0604020202020204" pitchFamily="34" charset="0"/>
              </a:rPr>
              <a:t>BREF for management of tailings and waste-rock in mining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55699" y="5920208"/>
            <a:ext cx="882956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Trainings on skills, sampling &amp; monitoring, and pilot inspections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0" grpId="0"/>
      <p:bldP spid="26" grpId="0"/>
      <p:bldP spid="33" grpId="0"/>
      <p:bldP spid="20" grpId="0"/>
      <p:bldP spid="22" grpId="0"/>
      <p:bldP spid="23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71239" y="1636878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Other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56814" y="3134597"/>
            <a:ext cx="7660229" cy="4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Article in magazine of American Chamber of Commerce in Macedonia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571714" y="2120090"/>
            <a:ext cx="7396629" cy="4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Info session for Inspectorates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71714" y="2620152"/>
            <a:ext cx="8392672" cy="47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s-ES" altLang="es-ES" smtClean="0">
                <a:cs typeface="Arial" panose="020B0604020202020204" pitchFamily="34" charset="0"/>
              </a:rPr>
              <a:t> Press conference in Economic Chamber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1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Participation BC experts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90525" y="1541662"/>
            <a:ext cx="7876325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295 </a:t>
            </a:r>
            <a:r>
              <a:rPr lang="en-GB" altLang="es-ES" sz="2600">
                <a:latin typeface="Georgia" panose="02040502050405020303" pitchFamily="18" charset="0"/>
              </a:rPr>
              <a:t>BC participants in </a:t>
            </a:r>
            <a:r>
              <a:rPr lang="en-GB" altLang="es-ES" sz="2600" smtClean="0">
                <a:latin typeface="Georgia" panose="02040502050405020303" pitchFamily="18" charset="0"/>
              </a:rPr>
              <a:t>meetings/trainings held in missions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508125" y="2428875"/>
            <a:ext cx="63289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altLang="es-ES" sz="2000"/>
              <a:t>  </a:t>
            </a:r>
            <a:r>
              <a:rPr lang="es-ES" altLang="es-ES" sz="2000" smtClean="0"/>
              <a:t>High participation, with high number from local level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8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95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Expenditures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0566" y="3426780"/>
            <a:ext cx="63832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In </a:t>
            </a:r>
            <a:r>
              <a:rPr lang="en-GB" altLang="es-ES" sz="2400" smtClean="0">
                <a:latin typeface="Georgia" panose="02040502050405020303" pitchFamily="18" charset="0"/>
              </a:rPr>
              <a:t>6</a:t>
            </a:r>
            <a:r>
              <a:rPr lang="en-GB" altLang="es-ES" sz="2400" baseline="30000" smtClean="0">
                <a:latin typeface="Georgia" panose="02040502050405020303" pitchFamily="18" charset="0"/>
              </a:rPr>
              <a:t>th</a:t>
            </a:r>
            <a:r>
              <a:rPr lang="en-GB" altLang="es-ES" sz="2400" smtClean="0">
                <a:latin typeface="Georgia" panose="02040502050405020303" pitchFamily="18" charset="0"/>
              </a:rPr>
              <a:t> quarter  </a:t>
            </a:r>
            <a:r>
              <a:rPr lang="en-GB" altLang="es-ES" sz="2400">
                <a:latin typeface="Georgia" panose="02040502050405020303" pitchFamily="18" charset="0"/>
                <a:sym typeface="Mathematica1"/>
              </a:rPr>
              <a:t>~ </a:t>
            </a:r>
            <a:r>
              <a:rPr lang="en-GB" altLang="es-ES" sz="2400" smtClean="0">
                <a:latin typeface="Georgia" panose="02040502050405020303" pitchFamily="18" charset="0"/>
                <a:sym typeface="Mathematica1"/>
              </a:rPr>
              <a:t>15.2 </a:t>
            </a:r>
            <a:r>
              <a:rPr lang="en-GB" altLang="es-ES" sz="2400">
                <a:latin typeface="Georgia" panose="02040502050405020303" pitchFamily="18" charset="0"/>
                <a:sym typeface="Mathematica1"/>
              </a:rPr>
              <a:t>% of activities’ </a:t>
            </a:r>
            <a:r>
              <a:rPr lang="en-GB" altLang="es-ES" sz="2400" smtClean="0">
                <a:latin typeface="Georgia" panose="02040502050405020303" pitchFamily="18" charset="0"/>
                <a:sym typeface="Mathematica1"/>
              </a:rPr>
              <a:t>budget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0565" y="1714644"/>
            <a:ext cx="285679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As planned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0566" y="2571750"/>
            <a:ext cx="423997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Savings in flight </a:t>
            </a:r>
            <a:r>
              <a:rPr lang="en-GB" altLang="es-ES" sz="2400" smtClean="0">
                <a:latin typeface="Georgia" panose="02040502050405020303" pitchFamily="18" charset="0"/>
              </a:rPr>
              <a:t>tickets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1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70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16713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62198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QUARTERLY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4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139" y="1232071"/>
            <a:ext cx="893779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 smtClean="0">
                <a:latin typeface="Georgia" panose="02040502050405020303" pitchFamily="18" charset="0"/>
              </a:rPr>
              <a:t> Draft Law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 prepare to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send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to </a:t>
            </a:r>
            <a:r>
              <a:rPr lang="en-GB" altLang="es-ES" sz="2600" smtClean="0">
                <a:latin typeface="Georgia" panose="02040502050405020303" pitchFamily="18" charset="0"/>
                <a:sym typeface="Wingdings" panose="05000000000000000000" pitchFamily="2" charset="2"/>
              </a:rPr>
              <a:t>Government in August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5138" y="1772352"/>
            <a:ext cx="8937793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Inspection Council should address Twinning docs sent, </a:t>
            </a:r>
          </a:p>
          <a:p>
            <a:pPr eaLnBrk="1" hangingPunct="1">
              <a:lnSpc>
                <a:spcPts val="3400"/>
              </a:lnSpc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    to align to EU best </a:t>
            </a:r>
            <a:r>
              <a:rPr lang="en-GB" altLang="es-ES" sz="2600" smtClean="0">
                <a:latin typeface="Georgia" panose="02040502050405020303" pitchFamily="18" charset="0"/>
              </a:rPr>
              <a:t>practices (review of LoIS starts Sept.)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12607" y="4809359"/>
            <a:ext cx="85726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</a:pPr>
            <a:r>
              <a:rPr lang="en-GB" altLang="es-ES" smtClean="0">
                <a:cs typeface="Arial" panose="020B0604020202020204" pitchFamily="34" charset="0"/>
              </a:rPr>
              <a:t>Tool to absorb, update and promote the use of outputs of project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5139" y="5979915"/>
            <a:ext cx="782838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Inventory of installations: collect &amp; compile data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138" y="3306882"/>
            <a:ext cx="9070125" cy="9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Managers in SEI, MoEPP, CFCD, DEU &amp; SEA should continue pushing for a change in Law for Insp. Supervision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138" y="4366523"/>
            <a:ext cx="9070125" cy="49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Create Network of Environmental Inspectors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12607" y="2736719"/>
            <a:ext cx="85726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</a:pPr>
            <a:r>
              <a:rPr lang="en-GB" altLang="es-ES" smtClean="0">
                <a:cs typeface="Arial" panose="020B0604020202020204" pitchFamily="34" charset="0"/>
              </a:rPr>
              <a:t>Overload in planning &amp; reporting, evaluation of inspectors with financial penalties...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15138" y="5370315"/>
            <a:ext cx="90701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Wrap-up: contact list, DVD copies with all materials...</a:t>
            </a:r>
            <a:endParaRPr lang="en-GB" altLang="es-ES" sz="2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15" grpId="0"/>
      <p:bldP spid="16" grpId="0"/>
      <p:bldP spid="14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UNTIL END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48" y="1572699"/>
            <a:ext cx="3400472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July (starting 12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)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93323" y="1979268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</a:t>
            </a:r>
            <a:r>
              <a:rPr lang="en-GB" altLang="es-ES" smtClean="0">
                <a:cs typeface="Arial" panose="020B0604020202020204" pitchFamily="34" charset="0"/>
              </a:rPr>
              <a:t>1.3, </a:t>
            </a:r>
            <a:r>
              <a:rPr lang="en-GB" altLang="es-ES">
                <a:cs typeface="Arial" panose="020B0604020202020204" pitchFamily="34" charset="0"/>
              </a:rPr>
              <a:t>mission </a:t>
            </a:r>
            <a:r>
              <a:rPr lang="en-GB" altLang="es-ES" smtClean="0">
                <a:cs typeface="Arial" panose="020B0604020202020204" pitchFamily="34" charset="0"/>
              </a:rPr>
              <a:t>9: four </a:t>
            </a:r>
            <a:r>
              <a:rPr lang="es-ES" altLang="es-ES" smtClean="0">
                <a:cs typeface="Arial" panose="020B0604020202020204" pitchFamily="34" charset="0"/>
              </a:rPr>
              <a:t>1-day workshops to close training programme</a:t>
            </a:r>
            <a:endParaRPr lang="en-GB" altLang="es-ES"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4247" y="4831160"/>
            <a:ext cx="3117839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August(until 11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)</a:t>
            </a:r>
            <a:endParaRPr lang="en-GB" altLang="es-ES" sz="2800" u="sng">
              <a:latin typeface="Book Antiqua" panose="02040602050305030304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3323" y="5776227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Closure of project, final reporting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93321" y="2532171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Activity </a:t>
            </a:r>
            <a:r>
              <a:rPr lang="en-GB" altLang="es-ES" smtClean="0">
                <a:cs typeface="Arial" panose="020B0604020202020204" pitchFamily="34" charset="0"/>
              </a:rPr>
              <a:t>1.1, </a:t>
            </a:r>
            <a:r>
              <a:rPr lang="en-GB" altLang="es-ES">
                <a:cs typeface="Arial" panose="020B0604020202020204" pitchFamily="34" charset="0"/>
              </a:rPr>
              <a:t>mission 6</a:t>
            </a:r>
            <a:r>
              <a:rPr lang="en-GB" altLang="es-ES" smtClean="0">
                <a:cs typeface="Arial" panose="020B0604020202020204" pitchFamily="34" charset="0"/>
              </a:rPr>
              <a:t>: </a:t>
            </a:r>
            <a:r>
              <a:rPr lang="es-ES" altLang="es-ES" smtClean="0">
                <a:cs typeface="Arial" panose="020B0604020202020204" pitchFamily="34" charset="0"/>
              </a:rPr>
              <a:t>follow-up projects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93322" y="3652514"/>
            <a:ext cx="425558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</a:t>
            </a:r>
            <a:r>
              <a:rPr lang="es-ES" altLang="es-ES" smtClean="0">
                <a:cs typeface="Arial" panose="020B0604020202020204" pitchFamily="34" charset="0"/>
              </a:rPr>
              <a:t>Steering Committee 6: 21</a:t>
            </a:r>
            <a:r>
              <a:rPr lang="es-ES" altLang="es-ES" baseline="30000" smtClean="0">
                <a:cs typeface="Arial" panose="020B0604020202020204" pitchFamily="34" charset="0"/>
              </a:rPr>
              <a:t>st</a:t>
            </a:r>
            <a:r>
              <a:rPr lang="es-ES" altLang="es-ES" smtClean="0">
                <a:cs typeface="Arial" panose="020B0604020202020204" pitchFamily="34" charset="0"/>
              </a:rPr>
              <a:t> July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86303" y="3088541"/>
            <a:ext cx="3466831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Closure event: 20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July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93321" y="4160166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Activity </a:t>
            </a:r>
            <a:r>
              <a:rPr lang="en-GB" altLang="es-ES" smtClean="0">
                <a:cs typeface="Arial" panose="020B0604020202020204" pitchFamily="34" charset="0"/>
              </a:rPr>
              <a:t>3.1</a:t>
            </a:r>
            <a:r>
              <a:rPr lang="en-GB" altLang="es-ES">
                <a:cs typeface="Arial" panose="020B0604020202020204" pitchFamily="34" charset="0"/>
              </a:rPr>
              <a:t>, mission </a:t>
            </a:r>
            <a:r>
              <a:rPr lang="en-GB" altLang="es-ES" smtClean="0">
                <a:cs typeface="Arial" panose="020B0604020202020204" pitchFamily="34" charset="0"/>
              </a:rPr>
              <a:t>4: </a:t>
            </a:r>
            <a:r>
              <a:rPr lang="es-ES" altLang="es-ES" smtClean="0">
                <a:cs typeface="Arial" panose="020B0604020202020204" pitchFamily="34" charset="0"/>
              </a:rPr>
              <a:t>final mission BPMS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93323" y="5288547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Work to set up basis for Network of Environmental Inspectors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9" grpId="0"/>
      <p:bldP spid="20" grpId="0"/>
      <p:bldP spid="18" grpId="0"/>
      <p:bldP spid="25" grpId="0"/>
      <p:bldP spid="3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OPERATIVE SIDE LETTER 7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10062"/>
            <a:ext cx="37419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Builds upon side letter 12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5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85750" y="2364486"/>
            <a:ext cx="5548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Explicit approval of OSL is very welcome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74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8799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004" y="804863"/>
            <a:ext cx="8952260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COMMENTS TO OUTPUTS DELIVERED TO ST.C.?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6049" y="2525379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3.1.3.b </a:t>
            </a:r>
            <a:r>
              <a:rPr lang="en-US" altLang="es-ES" smtClean="0">
                <a:cs typeface="Arial" panose="020B0604020202020204" pitchFamily="34" charset="0"/>
              </a:rPr>
              <a:t>– </a:t>
            </a:r>
            <a:r>
              <a:rPr lang="en-GB" altLang="es-ES">
                <a:cs typeface="Arial" panose="020B0604020202020204" pitchFamily="34" charset="0"/>
              </a:rPr>
              <a:t>SEI’s BPMS </a:t>
            </a:r>
            <a:r>
              <a:rPr lang="en-GB" altLang="es-ES">
                <a:cs typeface="Arial" panose="020B0604020202020204" pitchFamily="34" charset="0"/>
              </a:rPr>
              <a:t>updated </a:t>
            </a:r>
            <a:r>
              <a:rPr lang="en-GB" altLang="es-ES" smtClean="0">
                <a:cs typeface="Arial" panose="020B0604020202020204" pitchFamily="34" charset="0"/>
              </a:rPr>
              <a:t>assessment &amp; proposals </a:t>
            </a:r>
            <a:r>
              <a:rPr lang="en-GB" altLang="es-ES">
                <a:cs typeface="Arial" panose="020B0604020202020204" pitchFamily="34" charset="0"/>
              </a:rPr>
              <a:t>for next steps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6049" y="2037222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1.2.12 – final version of inspection </a:t>
            </a:r>
            <a:r>
              <a:rPr lang="en-GB" altLang="es-ES" smtClean="0">
                <a:cs typeface="Arial" panose="020B0604020202020204" pitchFamily="34" charset="0"/>
              </a:rPr>
              <a:t>manual in ALB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6049" y="3049412"/>
            <a:ext cx="85471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2.1.9 – 2.1.10</a:t>
            </a:r>
            <a:r>
              <a:rPr lang="en-US" altLang="es-ES">
                <a:cs typeface="Arial" panose="020B0604020202020204" pitchFamily="34" charset="0"/>
              </a:rPr>
              <a:t>: Brief guidance on sampling &amp; control of self-monitoring reports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6049" y="155228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mtClean="0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1.2.6 – Waste Watch booklet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6048" y="3559149"/>
            <a:ext cx="8811723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2.1.4.b </a:t>
            </a:r>
            <a:r>
              <a:rPr lang="en-GB" altLang="es-ES" smtClean="0">
                <a:cs typeface="Arial" panose="020B0604020202020204" pitchFamily="34" charset="0"/>
              </a:rPr>
              <a:t>– </a:t>
            </a:r>
            <a:r>
              <a:rPr lang="en-GB" altLang="es-ES">
                <a:cs typeface="Arial" panose="020B0604020202020204" pitchFamily="34" charset="0"/>
              </a:rPr>
              <a:t>Report </a:t>
            </a:r>
            <a:r>
              <a:rPr lang="en-GB" altLang="es-ES" smtClean="0">
                <a:cs typeface="Arial" panose="020B0604020202020204" pitchFamily="34" charset="0"/>
              </a:rPr>
              <a:t>on meeting between Dutch &amp; Macedonian Inspection Councils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5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41650" y="1601335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4000">
                <a:solidFill>
                  <a:srgbClr val="000099"/>
                </a:solidFill>
                <a:latin typeface="Calibri" pitchFamily="34" charset="0"/>
              </a:rPr>
              <a:t>Thank you very much 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770414" y="5008564"/>
            <a:ext cx="3372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blinkov_d@yahoo.com</a:t>
            </a:r>
          </a:p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inspection.cs@gmail.com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134870" y="3963535"/>
            <a:ext cx="26431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8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www.sei.gov.mk</a:t>
            </a:r>
            <a:endParaRPr lang="es-ES" altLang="es-ES" sz="28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882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7583" y="1581833"/>
            <a:ext cx="5947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6</a:t>
            </a:r>
            <a:r>
              <a:rPr lang="es-ES" altLang="es-ES" sz="2000" baseline="30000" smtClean="0"/>
              <a:t>th</a:t>
            </a:r>
            <a:r>
              <a:rPr lang="es-ES" altLang="es-ES" sz="2000" smtClean="0"/>
              <a:t> quarter </a:t>
            </a:r>
            <a:r>
              <a:rPr lang="es-ES" altLang="es-ES" sz="2000"/>
              <a:t>assessment (</a:t>
            </a:r>
            <a:r>
              <a:rPr lang="es-ES" altLang="es-ES" sz="2000" smtClean="0"/>
              <a:t>12 April – 11 July 2016) </a:t>
            </a:r>
            <a:endParaRPr lang="es-ES" altLang="es-ES" sz="2000"/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77583" y="2886758"/>
            <a:ext cx="8001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Programme until end of implementation (12 July – 11 August 2016)</a:t>
            </a:r>
            <a:endParaRPr lang="es-ES" altLang="es-ES" sz="2000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77583" y="2233612"/>
            <a:ext cx="2563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Quarterly Report 6</a:t>
            </a:r>
            <a:endParaRPr lang="es-ES" altLang="es-ES" sz="200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77583" y="3566208"/>
            <a:ext cx="30909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Operative Side Letter 7</a:t>
            </a:r>
            <a:endParaRPr lang="es-ES" altLang="es-ES" sz="2000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77583" y="4247847"/>
            <a:ext cx="50850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Outputs delivered to Steering Committee</a:t>
            </a:r>
            <a:endParaRPr lang="es-ES" altLang="es-ES" sz="2000"/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6" grpId="0"/>
      <p:bldP spid="38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3017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Coordination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1590" y="1519585"/>
            <a:ext cx="7912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Meetings: </a:t>
            </a:r>
            <a:r>
              <a:rPr lang="es-ES" altLang="es-ES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multiple, within missions, with stakeholders, specially inspectors</a:t>
            </a:r>
            <a:endParaRPr lang="es-ES" altLang="es-ES" u="sng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435022" y="5210243"/>
            <a:ext cx="7934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>
                <a:latin typeface="Calibri" pitchFamily="34" charset="0"/>
              </a:rPr>
              <a:t>Participation in Steering </a:t>
            </a:r>
            <a:r>
              <a:rPr lang="es-ES" altLang="es-ES" smtClean="0">
                <a:latin typeface="Calibri" pitchFamily="34" charset="0"/>
              </a:rPr>
              <a:t>Committee, providing suggestions on project extension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1590" y="4109039"/>
            <a:ext cx="4500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Coordination with Twinning IED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35022" y="3581621"/>
            <a:ext cx="7231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Participation of its Team Leader in training; discussion about networking</a:t>
            </a:r>
            <a:endParaRPr lang="es-ES" altLang="es-ES">
              <a:latin typeface="Calibri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9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35022" y="3075208"/>
            <a:ext cx="5426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Participation in Steering Committees &amp; closure event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35022" y="4685618"/>
            <a:ext cx="8679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Info about outputs, incl. English translation of updated draft Law for Ins. on Env. shared 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1590" y="2489647"/>
            <a:ext cx="6869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Coordination with TA project supporting local level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35022" y="1983591"/>
            <a:ext cx="69575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Several meetings with Inspection Council &amp; activities with &amp; for them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5216" y="5740244"/>
            <a:ext cx="628223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Info on QR5 sent to DG NEAR &amp; DG Environment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/>
      <p:bldP spid="23" grpId="0"/>
      <p:bldP spid="25" grpId="0"/>
      <p:bldP spid="22" grpId="0"/>
      <p:bldP spid="26" grpId="0"/>
      <p:bldP spid="19" grpId="0"/>
      <p:bldP spid="24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8" y="669727"/>
            <a:ext cx="3383346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Communication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7776" y="1417092"/>
            <a:ext cx="3761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Website: www.sei.gov.mk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87776" y="2407764"/>
            <a:ext cx="396057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News in Macedonian media: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87776" y="5353442"/>
            <a:ext cx="679878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Press conference in Economic Chamber, 11/07/2016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5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99182" y="2836138"/>
            <a:ext cx="5928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>
                <a:latin typeface="Calibri" pitchFamily="34" charset="0"/>
              </a:rPr>
              <a:t>TV channel Nova on the </a:t>
            </a:r>
            <a:r>
              <a:rPr lang="en-US" altLang="es-ES" smtClean="0">
                <a:latin typeface="Calibri" pitchFamily="34" charset="0"/>
              </a:rPr>
              <a:t>10/05/2016 (training in Gevgelija)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87776" y="5882484"/>
            <a:ext cx="904369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Info event about EU funding possibilities for Inspectorates, 07/07/2016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87776" y="4825122"/>
            <a:ext cx="866006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Printing of updated leaflet, Waste Watch, insp. manual &amp; factsheets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99182" y="3242538"/>
            <a:ext cx="7222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>
                <a:latin typeface="Calibri" pitchFamily="34" charset="0"/>
              </a:rPr>
              <a:t>Macedonian TV and written media on the </a:t>
            </a:r>
            <a:r>
              <a:rPr lang="en-US" altLang="es-ES" smtClean="0">
                <a:latin typeface="Calibri" pitchFamily="34" charset="0"/>
              </a:rPr>
              <a:t>31/05/2016 (training in Prilep)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99182" y="1881098"/>
            <a:ext cx="8412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All supporting materials, incl. Waste Watch, Guidance on Sampling, updated leaflet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87776" y="3768482"/>
            <a:ext cx="877451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Second youtube video by FIIAPP including interviews to beneficiaries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187776" y="4297524"/>
            <a:ext cx="881215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Drafting of article for American Chamber of Commerce in Macedonia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968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5" grpId="0"/>
      <p:bldP spid="20" grpId="0"/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5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52" y="1799164"/>
            <a:ext cx="8957782" cy="343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54772" y="5080742"/>
            <a:ext cx="8530492" cy="490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400">
                <a:latin typeface="Georgia" panose="02040502050405020303" pitchFamily="18" charset="0"/>
              </a:rPr>
              <a:t> </a:t>
            </a:r>
            <a:r>
              <a:rPr lang="en-GB" altLang="es-ES" sz="2400" smtClean="0">
                <a:latin typeface="Georgia" panose="02040502050405020303" pitchFamily="18" charset="0"/>
              </a:rPr>
              <a:t>Good</a:t>
            </a:r>
            <a:endParaRPr lang="en-GB" altLang="es-ES" sz="2400">
              <a:latin typeface="Georgia" panose="02040502050405020303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7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28" y="1533128"/>
            <a:ext cx="9017849" cy="339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35" name="Group 34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36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55599" y="1679655"/>
            <a:ext cx="3679343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April </a:t>
            </a:r>
            <a:r>
              <a:rPr lang="en-GB" altLang="es-ES" sz="2400" u="sng" smtClean="0">
                <a:latin typeface="Book Antiqua" panose="02040602050305030304" pitchFamily="18" charset="0"/>
              </a:rPr>
              <a:t>(starting 12</a:t>
            </a:r>
            <a:r>
              <a:rPr lang="en-GB" altLang="es-ES" sz="24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4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93321" y="2714527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2.2, mission 6: training based on inspection to pilot installation (region 3)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93323" y="21616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1.3, mission </a:t>
            </a:r>
            <a:r>
              <a:rPr lang="en-GB" altLang="es-ES" smtClean="0">
                <a:cs typeface="Arial" panose="020B0604020202020204" pitchFamily="34" charset="0"/>
              </a:rPr>
              <a:t>7: </a:t>
            </a:r>
            <a:r>
              <a:rPr lang="en-US" altLang="es-ES" smtClean="0">
                <a:cs typeface="Arial" panose="020B0604020202020204" pitchFamily="34" charset="0"/>
              </a:rPr>
              <a:t>3 one-day </a:t>
            </a:r>
            <a:r>
              <a:rPr lang="en-US" altLang="es-ES">
                <a:cs typeface="Arial" panose="020B0604020202020204" pitchFamily="34" charset="0"/>
              </a:rPr>
              <a:t>trainings on </a:t>
            </a:r>
            <a:r>
              <a:rPr lang="en-US" altLang="es-ES" smtClean="0">
                <a:cs typeface="Arial" panose="020B0604020202020204" pitchFamily="34" charset="0"/>
              </a:rPr>
              <a:t>comm. skills &amp; team building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93323" y="37745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</a:t>
            </a:r>
            <a:r>
              <a:rPr lang="en-GB" altLang="es-ES" smtClean="0">
                <a:cs typeface="Arial" panose="020B0604020202020204" pitchFamily="34" charset="0"/>
              </a:rPr>
              <a:t>3.1, </a:t>
            </a:r>
            <a:r>
              <a:rPr lang="en-GB" altLang="es-ES">
                <a:cs typeface="Arial" panose="020B0604020202020204" pitchFamily="34" charset="0"/>
              </a:rPr>
              <a:t>mission </a:t>
            </a:r>
            <a:r>
              <a:rPr lang="en-GB" altLang="es-ES" smtClean="0">
                <a:cs typeface="Arial" panose="020B0604020202020204" pitchFamily="34" charset="0"/>
              </a:rPr>
              <a:t>3: </a:t>
            </a:r>
            <a:r>
              <a:rPr lang="en-US" altLang="es-ES" smtClean="0">
                <a:cs typeface="Arial" panose="020B0604020202020204" pitchFamily="34" charset="0"/>
              </a:rPr>
              <a:t>training on use of IRAM software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93323" y="32411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Steering Committee 5: 22</a:t>
            </a:r>
            <a:r>
              <a:rPr lang="es-ES" altLang="es-ES" baseline="30000" smtClean="0">
                <a:cs typeface="Arial" panose="020B0604020202020204" pitchFamily="34" charset="0"/>
              </a:rPr>
              <a:t>nd</a:t>
            </a:r>
            <a:r>
              <a:rPr lang="es-ES" altLang="es-ES" smtClean="0">
                <a:cs typeface="Arial" panose="020B0604020202020204" pitchFamily="34" charset="0"/>
              </a:rPr>
              <a:t> April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04800" y="132031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1" name="Group 20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4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93321" y="4332622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Letter from SEA supporting draft Law and recommending adoption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4248" y="1702009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May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93323" y="272677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2.2, mission </a:t>
            </a:r>
            <a:r>
              <a:rPr lang="en-GB" altLang="es-ES" smtClean="0">
                <a:cs typeface="Arial" panose="020B0604020202020204" pitchFamily="34" charset="0"/>
              </a:rPr>
              <a:t>7: </a:t>
            </a:r>
            <a:r>
              <a:rPr lang="en-GB" altLang="es-ES">
                <a:cs typeface="Arial" panose="020B0604020202020204" pitchFamily="34" charset="0"/>
              </a:rPr>
              <a:t>training based on inspection to pilot installation (region </a:t>
            </a:r>
            <a:r>
              <a:rPr lang="en-GB" altLang="es-ES" smtClean="0">
                <a:cs typeface="Arial" panose="020B0604020202020204" pitchFamily="34" charset="0"/>
              </a:rPr>
              <a:t>2)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93323" y="2212424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1.3, mission </a:t>
            </a:r>
            <a:r>
              <a:rPr lang="en-GB" altLang="es-ES" smtClean="0">
                <a:cs typeface="Arial" panose="020B0604020202020204" pitchFamily="34" charset="0"/>
              </a:rPr>
              <a:t>8: </a:t>
            </a:r>
            <a:r>
              <a:rPr lang="en-US" altLang="es-ES">
                <a:cs typeface="Arial" panose="020B0604020202020204" pitchFamily="34" charset="0"/>
              </a:rPr>
              <a:t>3 one-day trainings on comm. skills &amp; team building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93321" y="3263052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mission 3: further work on BPMS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93321" y="3804302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Updated project’s brochure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28" grpId="0"/>
      <p:bldP spid="2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304800" y="132031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1" name="Group 20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4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55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489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10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-1" y="719898"/>
            <a:ext cx="2756197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6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01600" y="3780549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July (until 11</a:t>
            </a:r>
            <a:r>
              <a:rPr lang="en-GB" altLang="es-ES" sz="28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8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74562" y="4229868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Info session on EU funding possibilities for Inspectorates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74561" y="4752384"/>
            <a:ext cx="92608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4.b: Meeting between Dutch </a:t>
            </a:r>
            <a:r>
              <a:rPr lang="en-GB" altLang="es-ES">
                <a:cs typeface="Arial" panose="020B0604020202020204" pitchFamily="34" charset="0"/>
              </a:rPr>
              <a:t>&amp;</a:t>
            </a:r>
            <a:r>
              <a:rPr lang="en-GB" altLang="es-ES" smtClean="0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Macedonian Inspection Councils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4248" y="1462334"/>
            <a:ext cx="1543538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June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38143" y="2487099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</a:t>
            </a:r>
            <a:r>
              <a:rPr lang="en-GB" altLang="es-ES" smtClean="0">
                <a:cs typeface="Arial" panose="020B0604020202020204" pitchFamily="34" charset="0"/>
              </a:rPr>
              <a:t>2.1, </a:t>
            </a:r>
            <a:r>
              <a:rPr lang="en-GB" altLang="es-ES">
                <a:cs typeface="Arial" panose="020B0604020202020204" pitchFamily="34" charset="0"/>
              </a:rPr>
              <a:t>mission </a:t>
            </a:r>
            <a:r>
              <a:rPr lang="en-GB" altLang="es-ES" smtClean="0">
                <a:cs typeface="Arial" panose="020B0604020202020204" pitchFamily="34" charset="0"/>
              </a:rPr>
              <a:t>9: first </a:t>
            </a:r>
            <a:r>
              <a:rPr lang="en-US" altLang="es-ES" smtClean="0">
                <a:cs typeface="Arial" panose="020B0604020202020204" pitchFamily="34" charset="0"/>
              </a:rPr>
              <a:t>training on sampling &amp; monitoring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8143" y="1972749"/>
            <a:ext cx="876275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2.2, mission </a:t>
            </a:r>
            <a:r>
              <a:rPr lang="en-GB" altLang="es-ES" smtClean="0">
                <a:cs typeface="Arial" panose="020B0604020202020204" pitchFamily="34" charset="0"/>
              </a:rPr>
              <a:t>8: </a:t>
            </a:r>
            <a:r>
              <a:rPr lang="en-GB" altLang="es-ES">
                <a:cs typeface="Arial" panose="020B0604020202020204" pitchFamily="34" charset="0"/>
              </a:rPr>
              <a:t>training based on inspection to pilot installation (region </a:t>
            </a:r>
            <a:r>
              <a:rPr lang="en-GB" altLang="es-ES" smtClean="0">
                <a:cs typeface="Arial" panose="020B0604020202020204" pitchFamily="34" charset="0"/>
              </a:rPr>
              <a:t>4)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9406" y="5315370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</a:t>
            </a:r>
            <a:r>
              <a:rPr lang="es-ES" altLang="es-ES" smtClean="0">
                <a:cs typeface="Arial" panose="020B0604020202020204" pitchFamily="34" charset="0"/>
              </a:rPr>
              <a:t>Press conference in Economic Chamber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38141" y="3040002"/>
            <a:ext cx="876275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Activity 2.1, mission </a:t>
            </a:r>
            <a:r>
              <a:rPr lang="en-GB" altLang="es-ES" smtClean="0">
                <a:cs typeface="Arial" panose="020B0604020202020204" pitchFamily="34" charset="0"/>
              </a:rPr>
              <a:t>10: second </a:t>
            </a:r>
            <a:r>
              <a:rPr lang="en-US" altLang="es-ES">
                <a:cs typeface="Arial" panose="020B0604020202020204" pitchFamily="34" charset="0"/>
              </a:rPr>
              <a:t>training on sampling &amp; monitoring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1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/>
      <p:bldP spid="37" grpId="0"/>
      <p:bldP spid="26" grpId="0"/>
      <p:bldP spid="33" grpId="0"/>
      <p:bldP spid="35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4892</TotalTime>
  <Words>1063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ＭＳ Ｐゴシック</vt:lpstr>
      <vt:lpstr>宋体</vt:lpstr>
      <vt:lpstr>Arial</vt:lpstr>
      <vt:lpstr>Book Antiqua</vt:lpstr>
      <vt:lpstr>Calibri</vt:lpstr>
      <vt:lpstr>Calibri Light</vt:lpstr>
      <vt:lpstr>Century Gothic</vt:lpstr>
      <vt:lpstr>Georgia</vt:lpstr>
      <vt:lpstr>Gill Sans MT</vt:lpstr>
      <vt:lpstr>Mathematica1</vt:lpstr>
      <vt:lpstr>Wingdings</vt:lpstr>
      <vt:lpstr>Office Theme</vt:lpstr>
      <vt:lpstr>Twinning project  ENEA – ENforcing Environmental Acquis</vt:lpstr>
      <vt:lpstr>OUTLINE</vt:lpstr>
      <vt:lpstr>Coordination</vt:lpstr>
      <vt:lpstr>Communication</vt:lpstr>
      <vt:lpstr>Progress vs. Work Plan</vt:lpstr>
      <vt:lpstr>Progress vs. Work Plan</vt:lpstr>
      <vt:lpstr>Activities</vt:lpstr>
      <vt:lpstr>Activities</vt:lpstr>
      <vt:lpstr>Activities</vt:lpstr>
      <vt:lpstr>Activities</vt:lpstr>
      <vt:lpstr>Activities</vt:lpstr>
      <vt:lpstr>Participation BC experts</vt:lpstr>
      <vt:lpstr>Expenditures</vt:lpstr>
      <vt:lpstr>QUARTERLY REPORT</vt:lpstr>
      <vt:lpstr>PROGRAMME UNTIL END</vt:lpstr>
      <vt:lpstr>OPERATIVE SIDE LETTER 7</vt:lpstr>
      <vt:lpstr>COMMENTS TO OUTPUTS DELIVERED TO ST.C.?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 Seoanez</cp:lastModifiedBy>
  <cp:revision>215</cp:revision>
  <cp:lastPrinted>2014-04-09T20:31:56Z</cp:lastPrinted>
  <dcterms:created xsi:type="dcterms:W3CDTF">2014-03-27T15:40:30Z</dcterms:created>
  <dcterms:modified xsi:type="dcterms:W3CDTF">2016-07-21T07:45:25Z</dcterms:modified>
</cp:coreProperties>
</file>