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67" r:id="rId4"/>
    <p:sldId id="283" r:id="rId5"/>
    <p:sldId id="284" r:id="rId6"/>
    <p:sldId id="296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7" r:id="rId15"/>
    <p:sldId id="278" r:id="rId16"/>
    <p:sldId id="294" r:id="rId17"/>
    <p:sldId id="295" r:id="rId18"/>
    <p:sldId id="298" r:id="rId19"/>
    <p:sldId id="279" r:id="rId20"/>
    <p:sldId id="299" r:id="rId21"/>
    <p:sldId id="300" r:id="rId22"/>
    <p:sldId id="282" r:id="rId23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996" y="72"/>
      </p:cViewPr>
      <p:guideLst>
        <p:guide orient="horz" pos="43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FCFEB-C941-4FCE-B7EC-20261283F023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5087-6EBE-40F3-979C-D58D2D66FA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2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7B3C-3FCD-4582-9837-8AEAEEE00AEE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6128-2124-4512-A238-5C8342DCD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4E91-B0EA-4C9A-A420-284643E2A218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96D-22D2-4F94-B48F-0871D7A47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83C-2D1B-47EE-88F3-AF225DCC1408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DD90-B199-42A8-95A5-8C13D116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AB5C-9CF2-44BA-9B2D-8FDF281CA264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58CC-EA43-4951-B373-6D9AE24A49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C8EE-3E18-4A23-8093-96A236CD566B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D9DD-24A7-4BA0-8186-4E94E41FB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30B7-93B3-4928-9FFB-3EB877F126F9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AB99-38FC-4320-9FE0-53F0384546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28B-7655-4947-AFD7-11A8A560107C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EBBE-B31C-4A17-AFCA-20C63F075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D7E-4CD0-4EFC-90C1-728A2DF5ACCA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7A-25F7-424E-BA89-DC5AC61C6F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F28B-EDDE-4075-8E8C-56D28ABF3174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551E-6BBB-4859-880B-2A43781215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DA7-73AF-4654-90A9-3EA69ED81D9D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ED75-B136-4C02-BD67-DD85A1526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4204-3478-474A-B077-D61378567252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D608-E2DE-4CAE-A8EE-3F2387C8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F0382-9583-4E23-B0EB-A36007AC1EEC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AC0615-7D6F-4EC2-B27E-9A22CEDB2B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3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6650"/>
            <a:ext cx="7772400" cy="2036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Twinning 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</a:t>
            </a:r>
            <a:b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ENEA – ENforcing Environmental Acquis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9750" y="4509769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César Seoánez</a:t>
            </a: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Skopje</a:t>
            </a:r>
            <a:r>
              <a:rPr lang="en-GB" altLang="zh-CN" sz="2000">
                <a:latin typeface="Century Gothic" pitchFamily="34" charset="0"/>
                <a:cs typeface="宋体"/>
              </a:rPr>
              <a:t>,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30</a:t>
            </a:r>
            <a:r>
              <a:rPr lang="en-GB" altLang="zh-CN" sz="2000" baseline="30000" smtClean="0">
                <a:latin typeface="Century Gothic" pitchFamily="34" charset="0"/>
                <a:cs typeface="宋体"/>
              </a:rPr>
              <a:t>th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 of October, 2015</a:t>
            </a:r>
            <a:endParaRPr lang="fr-FR" sz="2000"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endParaRPr lang="fr-FR" sz="2000">
              <a:latin typeface="Century Gothic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89977" y="3128558"/>
            <a:ext cx="28443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200" baseline="300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rd</a:t>
            </a: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Steering Committee</a:t>
            </a:r>
            <a:endParaRPr lang="es-ES" sz="2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14" y="5824691"/>
            <a:ext cx="2257358" cy="703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7950" y="166954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Other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393524" y="3627207"/>
            <a:ext cx="870267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Visibility-related: press release &amp; video filming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393525" y="3139050"/>
            <a:ext cx="766022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Translation into Macedonian of recommendations for improvement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08425" y="2124543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Draft BAT inspection guidance in IPPC installations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408425" y="2624605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s-ES" altLang="es-ES" smtClean="0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First assessment of SEI’s BPMS and recommendations for next steps 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Participation BC experts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90525" y="1759670"/>
            <a:ext cx="78763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37 </a:t>
            </a:r>
            <a:r>
              <a:rPr lang="en-GB" altLang="es-ES" sz="2600">
                <a:latin typeface="Georgia" panose="02040502050405020303" pitchFamily="18" charset="0"/>
              </a:rPr>
              <a:t>BC participants in </a:t>
            </a:r>
            <a:r>
              <a:rPr lang="en-GB" altLang="es-ES" sz="2600" smtClean="0">
                <a:latin typeface="Georgia" panose="02040502050405020303" pitchFamily="18" charset="0"/>
              </a:rPr>
              <a:t>meetings held in missions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508125" y="2428875"/>
            <a:ext cx="59960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altLang="es-ES" sz="2000"/>
              <a:t>  </a:t>
            </a:r>
            <a:r>
              <a:rPr lang="es-ES" altLang="es-ES" sz="2000" smtClean="0"/>
              <a:t>A lot of drafting (to continue until February 2016)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5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Expenditures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0566" y="3445663"/>
            <a:ext cx="8215312" cy="49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In </a:t>
            </a:r>
            <a:r>
              <a:rPr lang="en-GB" altLang="es-ES" sz="2400" smtClean="0">
                <a:latin typeface="Georgia" panose="02040502050405020303" pitchFamily="18" charset="0"/>
              </a:rPr>
              <a:t>3</a:t>
            </a:r>
            <a:r>
              <a:rPr lang="en-GB" altLang="es-ES" sz="2400" baseline="30000" smtClean="0">
                <a:latin typeface="Georgia" panose="02040502050405020303" pitchFamily="18" charset="0"/>
              </a:rPr>
              <a:t>rd</a:t>
            </a:r>
            <a:r>
              <a:rPr lang="en-GB" altLang="es-ES" sz="2400" smtClean="0">
                <a:latin typeface="Georgia" panose="02040502050405020303" pitchFamily="18" charset="0"/>
              </a:rPr>
              <a:t> quarter  </a:t>
            </a:r>
            <a:r>
              <a:rPr lang="en-GB" altLang="es-ES" sz="2400">
                <a:latin typeface="Georgia" panose="02040502050405020303" pitchFamily="18" charset="0"/>
                <a:sym typeface="Mathematica1"/>
              </a:rPr>
              <a:t>~ </a:t>
            </a:r>
            <a:r>
              <a:rPr lang="en-GB" altLang="es-ES" sz="2400" smtClean="0">
                <a:latin typeface="Georgia" panose="02040502050405020303" pitchFamily="18" charset="0"/>
                <a:sym typeface="Mathematica1"/>
              </a:rPr>
              <a:t>12 </a:t>
            </a:r>
            <a:r>
              <a:rPr lang="en-GB" altLang="es-ES" sz="2400">
                <a:latin typeface="Georgia" panose="02040502050405020303" pitchFamily="18" charset="0"/>
                <a:sym typeface="Mathematica1"/>
              </a:rPr>
              <a:t>% of activities’ </a:t>
            </a:r>
            <a:r>
              <a:rPr lang="en-GB" altLang="es-ES" sz="2400" smtClean="0">
                <a:latin typeface="Georgia" panose="02040502050405020303" pitchFamily="18" charset="0"/>
                <a:sym typeface="Mathematica1"/>
              </a:rPr>
              <a:t>budget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0566" y="1714644"/>
            <a:ext cx="893469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</a:t>
            </a:r>
            <a:r>
              <a:rPr lang="en-GB" altLang="es-ES" sz="2400" smtClean="0">
                <a:latin typeface="Georgia" panose="02040502050405020303" pitchFamily="18" charset="0"/>
              </a:rPr>
              <a:t>A bit less planned, due to delay in mission to discuss draft Law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0566" y="2571750"/>
            <a:ext cx="828675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Savings in flight </a:t>
            </a:r>
            <a:r>
              <a:rPr lang="en-GB" altLang="es-ES" sz="2400" smtClean="0">
                <a:latin typeface="Georgia" panose="02040502050405020303" pitchFamily="18" charset="0"/>
              </a:rPr>
              <a:t>tickets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70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139" y="1714644"/>
            <a:ext cx="893779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Project’s progress good, but external challenging factors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138" y="5571928"/>
            <a:ext cx="8558811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Inspection Council activity should be monitored by EC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QUARTERLY REPORT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02093" y="3573466"/>
            <a:ext cx="68948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000" smtClean="0"/>
              <a:t>EU best practice “collides” (see examples in document with</a:t>
            </a:r>
          </a:p>
          <a:p>
            <a:pPr eaLnBrk="1" hangingPunct="1"/>
            <a:r>
              <a:rPr lang="es-ES" altLang="es-ES" sz="2000" smtClean="0"/>
              <a:t>proposals for improvement): 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16552" y="2428875"/>
            <a:ext cx="73003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altLang="es-ES" sz="2000"/>
              <a:t>  </a:t>
            </a:r>
            <a:r>
              <a:rPr lang="es-ES" altLang="es-ES" sz="2000" smtClean="0"/>
              <a:t>Role of Inspection Council &amp; Law on Inspection Supervision</a:t>
            </a:r>
          </a:p>
        </p:txBody>
      </p:sp>
      <p:sp>
        <p:nvSpPr>
          <p:cNvPr id="2" name="Left Brace 1"/>
          <p:cNvSpPr/>
          <p:nvPr/>
        </p:nvSpPr>
        <p:spPr>
          <a:xfrm>
            <a:off x="545910" y="2428875"/>
            <a:ext cx="170642" cy="891431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ent Arrow 4"/>
          <p:cNvSpPr/>
          <p:nvPr/>
        </p:nvSpPr>
        <p:spPr>
          <a:xfrm rot="10800000" flipH="1">
            <a:off x="304800" y="3083010"/>
            <a:ext cx="626682" cy="829055"/>
          </a:xfrm>
          <a:prstGeom prst="bentArrow">
            <a:avLst>
              <a:gd name="adj1" fmla="val 11452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716552" y="2920196"/>
            <a:ext cx="5160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altLang="es-ES" sz="2000"/>
              <a:t>  </a:t>
            </a:r>
            <a:r>
              <a:rPr lang="es-ES" altLang="es-ES" sz="2000" smtClean="0"/>
              <a:t>Independence of inspectors at local level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573316" y="4346897"/>
            <a:ext cx="70006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" altLang="es-ES" sz="2000" smtClean="0"/>
              <a:t>Risk based planning, reporting &amp; evaluation of inspectors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" altLang="es-ES" sz="2000" smtClean="0"/>
              <a:t>Less inspections, more extensive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" altLang="es-ES" sz="2000" smtClean="0"/>
              <a:t>Final target: from quantity to quality and real results </a:t>
            </a:r>
          </a:p>
        </p:txBody>
      </p:sp>
    </p:spTree>
    <p:extLst>
      <p:ext uri="{BB962C8B-B14F-4D97-AF65-F5344CB8AC3E}">
        <p14:creationId xmlns:p14="http://schemas.microsoft.com/office/powerpoint/2010/main" val="9190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3" grpId="0"/>
      <p:bldP spid="14" grpId="0"/>
      <p:bldP spid="2" grpId="0" animBg="1"/>
      <p:bldP spid="5" grpId="0" animBg="1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139" y="1714644"/>
            <a:ext cx="893779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Central planning &amp; control of inspectors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 new Law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139" y="2529481"/>
            <a:ext cx="825171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Penalise mayors not fulfilling their duties</a:t>
            </a:r>
            <a:r>
              <a:rPr lang="en-GB" altLang="es-ES" sz="2600">
                <a:latin typeface="Georgia" panose="02040502050405020303" pitchFamily="18" charset="0"/>
                <a:sym typeface="Wingdings" panose="05000000000000000000" pitchFamily="2" charset="2"/>
              </a:rPr>
              <a:t> 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done! 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QUARTERLY REPORT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5139" y="4986191"/>
            <a:ext cx="893779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 smtClean="0">
                <a:latin typeface="Georgia" panose="02040502050405020303" pitchFamily="18" charset="0"/>
              </a:rPr>
              <a:t> Addendum 2: training programme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 needs endorsement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5138" y="3327493"/>
            <a:ext cx="90701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Review &amp; implement recommendations for improvement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5138" y="4142133"/>
            <a:ext cx="9357461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 smtClean="0">
                <a:latin typeface="Georgia" panose="02040502050405020303" pitchFamily="18" charset="0"/>
              </a:rPr>
              <a:t> BPMS &amp; database coordination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 follow recommendations</a:t>
            </a:r>
            <a:endParaRPr lang="en-GB" altLang="es-ES" sz="26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2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3" grpId="0"/>
      <p:bldP spid="2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55599" y="1679655"/>
            <a:ext cx="3679343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October </a:t>
            </a:r>
            <a:r>
              <a:rPr lang="en-GB" altLang="es-ES" sz="2400" u="sng" smtClean="0">
                <a:latin typeface="Book Antiqua" panose="02040602050305030304" pitchFamily="18" charset="0"/>
              </a:rPr>
              <a:t>(starting 12</a:t>
            </a:r>
            <a:r>
              <a:rPr lang="en-GB" altLang="es-ES" sz="24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4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4826755"/>
            <a:ext cx="629014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Steering Committe </a:t>
            </a:r>
            <a:r>
              <a:rPr lang="en-GB" altLang="es-ES" smtClean="0">
                <a:cs typeface="Arial" panose="020B0604020202020204" pitchFamily="34" charset="0"/>
              </a:rPr>
              <a:t>3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74675" y="4288729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1.3, mission 3: preparation of training materials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3188253"/>
            <a:ext cx="7008813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RTA Training in Brussels, 15-16 October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21279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7: factsheets for industrial sectors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74675" y="3756715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4: last mission for general inspection manual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74675" y="2642344"/>
            <a:ext cx="7008813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5: check lists for some waste streams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34" grpId="0"/>
      <p:bldP spid="3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32509" y="1102136"/>
            <a:ext cx="8478982" cy="1177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621985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55600" y="4511883"/>
            <a:ext cx="3154364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December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35560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November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574675" y="5532609"/>
            <a:ext cx="826309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</a:t>
            </a:r>
            <a:r>
              <a:rPr lang="en-GB" altLang="es-ES">
                <a:cs typeface="Arial" panose="020B0604020202020204" pitchFamily="34" charset="0"/>
              </a:rPr>
              <a:t>8: 2</a:t>
            </a:r>
            <a:r>
              <a:rPr lang="en-GB" altLang="es-ES" baseline="30000">
                <a:cs typeface="Arial" panose="020B0604020202020204" pitchFamily="34" charset="0"/>
              </a:rPr>
              <a:t>nd</a:t>
            </a:r>
            <a:r>
              <a:rPr lang="en-GB" altLang="es-ES">
                <a:cs typeface="Arial" panose="020B0604020202020204" pitchFamily="34" charset="0"/>
              </a:rPr>
              <a:t> mission to finalise factsheets for industrial sectors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574675" y="2961874"/>
            <a:ext cx="851058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Activity 2.1, mission 6: other supporting materials &amp; training on planning (IRAM)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74674" y="1981344"/>
            <a:ext cx="851058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3.1, follow-up of mission 1: BPMS assessment &amp; 1</a:t>
            </a:r>
            <a:r>
              <a:rPr lang="en-GB" altLang="es-ES" baseline="30000" smtClean="0">
                <a:cs typeface="Arial" panose="020B0604020202020204" pitchFamily="34" charset="0"/>
              </a:rPr>
              <a:t>st</a:t>
            </a:r>
            <a:r>
              <a:rPr lang="en-GB" altLang="es-ES" smtClean="0">
                <a:cs typeface="Arial" panose="020B0604020202020204" pitchFamily="34" charset="0"/>
              </a:rPr>
              <a:t> recommendations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574674" y="3445267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10: 2</a:t>
            </a:r>
            <a:r>
              <a:rPr lang="en-GB" altLang="es-ES" baseline="30000" smtClean="0">
                <a:cs typeface="Arial" panose="020B0604020202020204" pitchFamily="34" charset="0"/>
              </a:rPr>
              <a:t>nd</a:t>
            </a:r>
            <a:r>
              <a:rPr lang="en-GB" altLang="es-ES" smtClean="0">
                <a:cs typeface="Arial" panose="020B0604020202020204" pitchFamily="34" charset="0"/>
              </a:rPr>
              <a:t> mission to finalise IPPC/BAT guidelines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574675" y="5018259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2.2, mission 5: </a:t>
            </a:r>
            <a:r>
              <a:rPr lang="en-US" altLang="es-ES">
                <a:cs typeface="Arial" panose="020B0604020202020204" pitchFamily="34" charset="0"/>
              </a:rPr>
              <a:t>4 one-day workshops on inspection cycle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574675" y="2465005"/>
            <a:ext cx="826309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4: discuss 1</a:t>
            </a:r>
            <a:r>
              <a:rPr lang="en-GB" altLang="es-ES" baseline="30000" smtClean="0">
                <a:cs typeface="Arial" panose="020B0604020202020204" pitchFamily="34" charset="0"/>
              </a:rPr>
              <a:t>st</a:t>
            </a:r>
            <a:r>
              <a:rPr lang="en-GB" altLang="es-ES" smtClean="0">
                <a:cs typeface="Arial" panose="020B0604020202020204" pitchFamily="34" charset="0"/>
              </a:rPr>
              <a:t> draft of Law for Inspection on Environment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7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3" grpId="0"/>
      <p:bldP spid="44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29"/>
          <p:cNvSpPr>
            <a:spLocks noChangeArrowheads="1"/>
          </p:cNvSpPr>
          <p:nvPr/>
        </p:nvSpPr>
        <p:spPr bwMode="auto">
          <a:xfrm>
            <a:off x="3179799" y="4776468"/>
            <a:ext cx="1405850" cy="537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AFC9E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55600" y="3698946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February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4" y="5813958"/>
            <a:ext cx="851058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</a:t>
            </a:r>
            <a:r>
              <a:rPr lang="en-GB" altLang="es-ES">
                <a:cs typeface="Arial" panose="020B0604020202020204" pitchFamily="34" charset="0"/>
              </a:rPr>
              <a:t>8: 2</a:t>
            </a:r>
            <a:r>
              <a:rPr lang="en-GB" altLang="es-ES" baseline="30000">
                <a:cs typeface="Arial" panose="020B0604020202020204" pitchFamily="34" charset="0"/>
              </a:rPr>
              <a:t>nd</a:t>
            </a:r>
            <a:r>
              <a:rPr lang="en-GB" altLang="es-ES">
                <a:cs typeface="Arial" panose="020B0604020202020204" pitchFamily="34" charset="0"/>
              </a:rPr>
              <a:t> mission to finalise leaflet operators </a:t>
            </a:r>
            <a:r>
              <a:rPr lang="en-GB" altLang="es-ES" smtClean="0">
                <a:cs typeface="Arial" panose="020B0604020202020204" pitchFamily="34" charset="0"/>
              </a:rPr>
              <a:t>&amp; comm </a:t>
            </a:r>
            <a:r>
              <a:rPr lang="en-GB" altLang="es-ES">
                <a:cs typeface="Arial" panose="020B0604020202020204" pitchFamily="34" charset="0"/>
              </a:rPr>
              <a:t>strategy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74674" y="3005647"/>
            <a:ext cx="851059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11: 1</a:t>
            </a:r>
            <a:r>
              <a:rPr lang="en-GB" altLang="es-ES" baseline="30000" smtClean="0">
                <a:cs typeface="Arial" panose="020B0604020202020204" pitchFamily="34" charset="0"/>
              </a:rPr>
              <a:t>st</a:t>
            </a:r>
            <a:r>
              <a:rPr lang="en-GB" altLang="es-ES" smtClean="0">
                <a:cs typeface="Arial" panose="020B0604020202020204" pitchFamily="34" charset="0"/>
              </a:rPr>
              <a:t> mission leaflet operators &amp; communication strategy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74675" y="5246851"/>
            <a:ext cx="7987434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3.1, mission 2: Workshop about BPMS in EU (to be defined in Nov)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55600" y="1427979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January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2452744"/>
            <a:ext cx="7987434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start of mission 8: control &amp; remediation of old polluted sites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74675" y="19383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start of mission 6: 2</a:t>
            </a:r>
            <a:r>
              <a:rPr lang="en-GB" altLang="es-ES" baseline="30000" smtClean="0">
                <a:cs typeface="Arial" panose="020B0604020202020204" pitchFamily="34" charset="0"/>
              </a:rPr>
              <a:t>nd</a:t>
            </a:r>
            <a:r>
              <a:rPr lang="en-GB" altLang="es-ES" smtClean="0">
                <a:cs typeface="Arial" panose="020B0604020202020204" pitchFamily="34" charset="0"/>
              </a:rPr>
              <a:t> mission for check lists waste streams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74675" y="4723711"/>
            <a:ext cx="826309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Steering Committee 4: 9</a:t>
            </a:r>
            <a:r>
              <a:rPr lang="en-GB" altLang="es-ES" baseline="30000" smtClean="0">
                <a:cs typeface="Arial" panose="020B0604020202020204" pitchFamily="34" charset="0"/>
              </a:rPr>
              <a:t>th</a:t>
            </a:r>
            <a:r>
              <a:rPr lang="en-GB" altLang="es-ES" smtClean="0">
                <a:cs typeface="Arial" panose="020B0604020202020204" pitchFamily="34" charset="0"/>
              </a:rPr>
              <a:t> February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574675" y="420936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7: other supporting documents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1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/>
      <p:bldP spid="26" grpId="0"/>
      <p:bldP spid="35" grpId="0"/>
      <p:bldP spid="21" grpId="0"/>
      <p:bldP spid="24" grpId="0"/>
      <p:bldP spid="32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4248" y="4120981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April (until 11</a:t>
            </a:r>
            <a:r>
              <a:rPr lang="en-GB" altLang="es-ES" sz="28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800" u="sng" smtClean="0">
                <a:latin typeface="Book Antiqua" panose="02040602050305030304" pitchFamily="18" charset="0"/>
              </a:rPr>
              <a:t>)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3321" y="3146327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1.3, mission 6: training on integrated environmental inspections (region 1)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4248" y="1568659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March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93323" y="25934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1.3, mission </a:t>
            </a:r>
            <a:r>
              <a:rPr lang="en-GB" altLang="es-ES" smtClean="0">
                <a:cs typeface="Arial" panose="020B0604020202020204" pitchFamily="34" charset="0"/>
              </a:rPr>
              <a:t>5: </a:t>
            </a:r>
            <a:r>
              <a:rPr lang="en-US" altLang="es-ES">
                <a:cs typeface="Arial" panose="020B0604020202020204" pitchFamily="34" charset="0"/>
              </a:rPr>
              <a:t>2 two-days trainings on industrial </a:t>
            </a:r>
            <a:r>
              <a:rPr lang="en-US" altLang="es-ES" smtClean="0">
                <a:cs typeface="Arial" panose="020B0604020202020204" pitchFamily="34" charset="0"/>
              </a:rPr>
              <a:t>processes (regions 3 &amp; 4)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93323" y="207907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1.3, mission 4: </a:t>
            </a:r>
            <a:r>
              <a:rPr lang="en-US" altLang="es-ES">
                <a:cs typeface="Arial" panose="020B0604020202020204" pitchFamily="34" charset="0"/>
              </a:rPr>
              <a:t>2 two-days trainings on industrial </a:t>
            </a:r>
            <a:r>
              <a:rPr lang="en-US" altLang="es-ES" smtClean="0">
                <a:cs typeface="Arial" panose="020B0604020202020204" pitchFamily="34" charset="0"/>
              </a:rPr>
              <a:t>processes (regions 1 &amp; 2)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293323" y="4631396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1.4, mission 3: study visit to The Netherlands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6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4" grpId="0"/>
      <p:bldP spid="25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OPERATIVE SIDE LETTER 4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10062"/>
            <a:ext cx="6822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Side letter 9: mission 2.2.5 starting 30</a:t>
            </a:r>
            <a:r>
              <a:rPr lang="es-ES" altLang="es-ES" sz="2400" baseline="30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th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November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85750" y="2300986"/>
            <a:ext cx="5548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Explicit approval of OSL is very welcome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74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4550" y="804863"/>
            <a:ext cx="209708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OUTLINE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77583" y="1581833"/>
            <a:ext cx="63676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3</a:t>
            </a:r>
            <a:r>
              <a:rPr lang="es-ES" altLang="es-ES" sz="2000" baseline="30000" smtClean="0"/>
              <a:t>rd</a:t>
            </a:r>
            <a:r>
              <a:rPr lang="es-ES" altLang="es-ES" sz="2000" smtClean="0"/>
              <a:t> </a:t>
            </a:r>
            <a:r>
              <a:rPr lang="es-ES" altLang="es-ES" sz="2000"/>
              <a:t>quarter assessment (</a:t>
            </a:r>
            <a:r>
              <a:rPr lang="es-ES" altLang="es-ES" sz="2000" smtClean="0"/>
              <a:t>12 July </a:t>
            </a:r>
            <a:r>
              <a:rPr lang="es-ES" altLang="es-ES" sz="2000"/>
              <a:t>– </a:t>
            </a:r>
            <a:r>
              <a:rPr lang="es-ES" altLang="es-ES" sz="2000" smtClean="0"/>
              <a:t>11 October 2015) </a:t>
            </a:r>
            <a:endParaRPr lang="es-ES" altLang="es-ES" sz="2000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77583" y="2886758"/>
            <a:ext cx="7752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Programme for next 6 months (12 October 2015 </a:t>
            </a:r>
            <a:r>
              <a:rPr lang="es-ES" altLang="es-ES" sz="2000"/>
              <a:t>– </a:t>
            </a:r>
            <a:r>
              <a:rPr lang="es-ES" altLang="es-ES" sz="2000" smtClean="0"/>
              <a:t>11 April 2016)</a:t>
            </a:r>
            <a:endParaRPr lang="es-ES" altLang="es-ES" sz="2000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77583" y="4885159"/>
            <a:ext cx="1896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Addendum 2</a:t>
            </a:r>
            <a:endParaRPr lang="es-ES" altLang="es-ES" sz="2000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77583" y="2233612"/>
            <a:ext cx="25635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Quarterly Report 3</a:t>
            </a:r>
            <a:endParaRPr lang="es-ES" altLang="es-ES" sz="200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77583" y="3566208"/>
            <a:ext cx="30909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Operative Side Letter 4</a:t>
            </a:r>
            <a:endParaRPr lang="es-ES" altLang="es-ES" sz="200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77583" y="4247847"/>
            <a:ext cx="50850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Outputs delivered to Steering Committee</a:t>
            </a:r>
            <a:endParaRPr lang="es-ES" alt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  <p:bldP spid="37" grpId="0"/>
      <p:bldP spid="38" grpId="0"/>
      <p:bldP spid="15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004" y="804863"/>
            <a:ext cx="8952260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COMMENTS TO OUTPUTS DELIVERED TO ST.C.?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92050" y="2718879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>
                <a:cs typeface="Arial" panose="020B0604020202020204" pitchFamily="34" charset="0"/>
              </a:rPr>
              <a:t>1.1.5 – Proposals for improvement of inspection </a:t>
            </a:r>
            <a:r>
              <a:rPr lang="en-US" altLang="es-ES" smtClean="0">
                <a:cs typeface="Arial" panose="020B0604020202020204" pitchFamily="34" charset="0"/>
              </a:rPr>
              <a:t>system (MK version)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2050" y="2230722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2.1.5 – Risk-based planning of environmental inspections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92050" y="3202272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1.3.2 – Training programme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92050" y="174578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mtClean="0">
                <a:cs typeface="Arial" panose="020B0604020202020204" pitchFamily="34" charset="0"/>
              </a:rPr>
              <a:t> </a:t>
            </a:r>
            <a:r>
              <a:rPr lang="en-US" altLang="es-ES">
                <a:cs typeface="Arial" panose="020B0604020202020204" pitchFamily="34" charset="0"/>
              </a:rPr>
              <a:t>2.2.3 – Ensuring compliance with RMCEI, IED &amp; TFS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92050" y="3702774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2.2.4 – </a:t>
            </a:r>
            <a:r>
              <a:rPr lang="en-US" altLang="es-ES">
                <a:cs typeface="Arial" panose="020B0604020202020204" pitchFamily="34" charset="0"/>
              </a:rPr>
              <a:t>Profile and long-term training curricula for environmental inspectors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004" y="804863"/>
            <a:ext cx="8952260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ADDENDUM 2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55600" y="3540686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Proposal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55599" y="1695789"/>
            <a:ext cx="2246923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Motivation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74675" y="2716514"/>
            <a:ext cx="7987434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Cumulative budget modifications &gt;25%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74675" y="220216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Training programme &amp; related benchmarks require improvement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4596227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Send officially for CFCD’s assessment latest 17</a:t>
            </a:r>
            <a:r>
              <a:rPr lang="en-GB" altLang="es-ES" baseline="30000" smtClean="0">
                <a:cs typeface="Arial" panose="020B0604020202020204" pitchFamily="34" charset="0"/>
              </a:rPr>
              <a:t>th</a:t>
            </a:r>
            <a:r>
              <a:rPr lang="en-GB" altLang="es-ES" smtClean="0">
                <a:cs typeface="Arial" panose="020B0604020202020204" pitchFamily="34" charset="0"/>
              </a:rPr>
              <a:t> November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4079314"/>
            <a:ext cx="7854950" cy="4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Meeting 6</a:t>
            </a:r>
            <a:r>
              <a:rPr lang="en-GB" altLang="es-ES" baseline="30000" smtClean="0">
                <a:cs typeface="Arial" panose="020B0604020202020204" pitchFamily="34" charset="0"/>
              </a:rPr>
              <a:t>th</a:t>
            </a:r>
            <a:r>
              <a:rPr lang="en-GB" altLang="es-ES" smtClean="0">
                <a:cs typeface="Arial" panose="020B0604020202020204" pitchFamily="34" charset="0"/>
              </a:rPr>
              <a:t> November with CFCD, DEU, MoEPP IPA Unit to discuss it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9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41650" y="1601335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4000">
                <a:solidFill>
                  <a:srgbClr val="000099"/>
                </a:solidFill>
                <a:latin typeface="Calibri" pitchFamily="34" charset="0"/>
              </a:rPr>
              <a:t>Thank you very much !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000">
              <a:solidFill>
                <a:srgbClr val="0000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az-Cyrl-AZ" sz="4000" smtClean="0">
                <a:solidFill>
                  <a:srgbClr val="000099"/>
                </a:solidFill>
                <a:latin typeface="Calibri" pitchFamily="34" charset="0"/>
              </a:rPr>
              <a:t>Благодарам</a:t>
            </a:r>
            <a:r>
              <a:rPr lang="es-ES" sz="400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az-Cyrl-AZ" sz="4000">
                <a:solidFill>
                  <a:srgbClr val="000099"/>
                </a:solidFill>
                <a:latin typeface="Calibri" pitchFamily="34" charset="0"/>
              </a:rPr>
              <a:t>многу</a:t>
            </a:r>
            <a:r>
              <a:rPr lang="fr-FR" sz="4000">
                <a:solidFill>
                  <a:srgbClr val="000099"/>
                </a:solidFill>
                <a:latin typeface="Calibri" pitchFamily="34" charset="0"/>
              </a:rPr>
              <a:t>!</a:t>
            </a:r>
            <a:endParaRPr lang="fr-FR" sz="7200" b="1">
              <a:solidFill>
                <a:srgbClr val="0070C0"/>
              </a:solidFill>
              <a:latin typeface="Gill Sans MT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 i="1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0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770414" y="5008564"/>
            <a:ext cx="3372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blinkov_d@yahoo.com</a:t>
            </a:r>
          </a:p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inspection.cs@gmail.com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134870" y="3963535"/>
            <a:ext cx="2643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8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www.sei.gov.mk</a:t>
            </a:r>
            <a:endParaRPr lang="es-ES" altLang="es-ES" sz="28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882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3017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Coordination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701572"/>
            <a:ext cx="8545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Meetings: </a:t>
            </a:r>
            <a:r>
              <a:rPr lang="es-ES" altLang="es-ES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multiple, within missions, with stakeholders, except Inspection Council </a:t>
            </a:r>
            <a:endParaRPr lang="es-ES" altLang="es-ES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85750" y="4732744"/>
            <a:ext cx="2988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Info exchange with: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699182" y="4076377"/>
            <a:ext cx="4044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Sharing relevant information gathered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99182" y="3054578"/>
            <a:ext cx="83163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Participation in meeting organized by TA on proposals to improve permitting system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rd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85750" y="2469017"/>
            <a:ext cx="6869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Coordination with TA project supporting local level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99182" y="5755549"/>
            <a:ext cx="516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Twinning Air Quality: participation in their Kick-off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99182" y="5249136"/>
            <a:ext cx="7208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>
                <a:latin typeface="Calibri" pitchFamily="34" charset="0"/>
              </a:rPr>
              <a:t>Twinning </a:t>
            </a:r>
            <a:r>
              <a:rPr lang="es-ES" altLang="es-ES" smtClean="0">
                <a:latin typeface="Calibri" pitchFamily="34" charset="0"/>
              </a:rPr>
              <a:t>IED: meeting with RTA &amp; RTA Counterpart after start of project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99182" y="3560991"/>
            <a:ext cx="6277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Meeting to exchange ideas &amp; coordinate training programmes</a:t>
            </a:r>
            <a:endParaRPr lang="es-ES" alt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3" grpId="0"/>
      <p:bldP spid="35" grpId="0"/>
      <p:bldP spid="23" grpId="0"/>
      <p:bldP spid="19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8" y="669727"/>
            <a:ext cx="3383346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Communication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7776" y="1701572"/>
            <a:ext cx="3761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Website: www.sei.gov.mk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87776" y="2469017"/>
            <a:ext cx="837902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Study tour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Portugal-Extremadura: </a:t>
            </a:r>
            <a:r>
              <a:rPr lang="es-ES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meeting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Inspector General, and</a:t>
            </a:r>
          </a:p>
          <a:p>
            <a:r>
              <a:rPr lang="es-ES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                                                               press release FIIAPP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87776" y="3386360"/>
            <a:ext cx="6941709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Filming of promotional video (to be published online)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87776" y="4137478"/>
            <a:ext cx="8198463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Visibility-related info shared with DEU staff in charge of visibility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968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317" y="1875762"/>
            <a:ext cx="8692864" cy="330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54772" y="4843851"/>
            <a:ext cx="8530492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</a:t>
            </a:r>
            <a:r>
              <a:rPr lang="en-GB" altLang="es-ES" sz="2400" smtClean="0">
                <a:latin typeface="Georgia" panose="02040502050405020303" pitchFamily="18" charset="0"/>
              </a:rPr>
              <a:t>Good, only delay in mission to discuss new Law (act. 2.1)</a:t>
            </a:r>
          </a:p>
          <a:p>
            <a:pPr eaLnBrk="1" hangingPunct="1">
              <a:lnSpc>
                <a:spcPts val="3400"/>
              </a:lnSpc>
            </a:pPr>
            <a:r>
              <a:rPr lang="en-GB" altLang="es-ES" sz="2400">
                <a:latin typeface="Georgia" panose="02040502050405020303" pitchFamily="18" charset="0"/>
              </a:rPr>
              <a:t> </a:t>
            </a:r>
            <a:r>
              <a:rPr lang="en-GB" altLang="es-ES" sz="2400" smtClean="0">
                <a:latin typeface="Georgia" panose="02040502050405020303" pitchFamily="18" charset="0"/>
              </a:rPr>
              <a:t>                                                            (to be implemented in Nov)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434" y="1596109"/>
            <a:ext cx="8498337" cy="318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5560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July </a:t>
            </a:r>
            <a:r>
              <a:rPr lang="en-GB" altLang="es-ES" sz="2400" u="sng" smtClean="0">
                <a:latin typeface="Book Antiqua" panose="02040602050305030304" pitchFamily="18" charset="0"/>
              </a:rPr>
              <a:t>(starting 12</a:t>
            </a:r>
            <a:r>
              <a:rPr lang="en-GB" altLang="es-ES" sz="24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4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74675" y="3604057"/>
            <a:ext cx="4302751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Steering Committe 2: 30</a:t>
            </a:r>
            <a:r>
              <a:rPr lang="en-GB" altLang="es-ES" baseline="30000" smtClean="0">
                <a:cs typeface="Arial" panose="020B0604020202020204" pitchFamily="34" charset="0"/>
              </a:rPr>
              <a:t>th</a:t>
            </a:r>
            <a:r>
              <a:rPr lang="en-GB" altLang="es-ES" smtClean="0">
                <a:cs typeface="Arial" panose="020B0604020202020204" pitchFamily="34" charset="0"/>
              </a:rPr>
              <a:t> July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1999483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Quarterly Report 2, Operative Side Letter 3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74675" y="3072125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5: risk matrix-based approach to plan inspections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55600" y="4523988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August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4" y="4995968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Start of Activity 1.3, mission 2: elaboration of Twinning’s training programme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5484125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Translation of outputs: proposals for improvement, inspection manual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574675" y="2526996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9: guidance for BAT inspection in IPPC installations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33" grpId="0"/>
      <p:bldP spid="34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04800" y="132031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55599" y="4957555"/>
            <a:ext cx="3679343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October (ending 11</a:t>
            </a:r>
            <a:r>
              <a:rPr lang="en-GB" altLang="es-ES" sz="28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8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55600" y="142592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September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6001015"/>
            <a:ext cx="76921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Work &amp; discussion of draft Law (SEI &amp; MoEPP legal experts)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74675" y="3598122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Addendum 1 endorsed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574675" y="2491571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Activity 2.2, mission 4: training curricula for RMCEI implementation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74675" y="1933074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3.1, mission 1: assessment of SEI’s BPMS </a:t>
            </a:r>
            <a:r>
              <a:rPr lang="en-GB" altLang="es-ES" smtClean="0">
                <a:cs typeface="Arial" panose="020B0604020202020204" pitchFamily="34" charset="0"/>
                <a:sym typeface="Wingdings" panose="05000000000000000000" pitchFamily="2" charset="2"/>
              </a:rPr>
              <a:t> with follow-up in Nov.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574675" y="5433910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Recording of promotional video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574675" y="305299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Activity 1.4, mission 2: study visit to Portugal &amp; Extremadura (Spain)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574675" y="4125665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On-the-spot monitoring visit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6" grpId="0"/>
      <p:bldP spid="41" grpId="0"/>
      <p:bldP spid="44" grpId="0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-1" y="719898"/>
            <a:ext cx="2959331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s-ES" altLang="es-ES" sz="3600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s-ES" altLang="es-E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355600" y="1594459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Main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74675" y="4180989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Almost completed draft new Law for Inspection on Environment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74675" y="364484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Long-term training curricula &amp; capacity building proposals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574675" y="2066439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SEI - Twinning website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3090744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Twinning training programme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2582809"/>
            <a:ext cx="7854950" cy="4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Adaptation of IRAM risk assessment tool to Macedonian situation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40" grpId="0"/>
      <p:bldP spid="26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3931</TotalTime>
  <Words>1270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ＭＳ Ｐゴシック</vt:lpstr>
      <vt:lpstr>宋体</vt:lpstr>
      <vt:lpstr>Arial</vt:lpstr>
      <vt:lpstr>Book Antiqua</vt:lpstr>
      <vt:lpstr>Calibri</vt:lpstr>
      <vt:lpstr>Calibri Light</vt:lpstr>
      <vt:lpstr>Century Gothic</vt:lpstr>
      <vt:lpstr>Georgia</vt:lpstr>
      <vt:lpstr>Gill Sans MT</vt:lpstr>
      <vt:lpstr>Mathematica1</vt:lpstr>
      <vt:lpstr>Wingdings</vt:lpstr>
      <vt:lpstr>Office Theme</vt:lpstr>
      <vt:lpstr>Twinning project  ENEA – ENforcing Environmental Acquis</vt:lpstr>
      <vt:lpstr>OUTLINE</vt:lpstr>
      <vt:lpstr>Coordination</vt:lpstr>
      <vt:lpstr>Communication</vt:lpstr>
      <vt:lpstr>Progress vs. Work Plan</vt:lpstr>
      <vt:lpstr>Progress vs. Work Plan</vt:lpstr>
      <vt:lpstr>Activities</vt:lpstr>
      <vt:lpstr>Activities</vt:lpstr>
      <vt:lpstr>Activities</vt:lpstr>
      <vt:lpstr>Activities</vt:lpstr>
      <vt:lpstr>Participation BC experts</vt:lpstr>
      <vt:lpstr>Expenditures</vt:lpstr>
      <vt:lpstr>QUARTERLY REPORT</vt:lpstr>
      <vt:lpstr>QUARTERLY REPORT</vt:lpstr>
      <vt:lpstr>PROGRAMME NEXT 6 MONTHS</vt:lpstr>
      <vt:lpstr>PROGRAMME NEXT 6 MONTHS</vt:lpstr>
      <vt:lpstr>PROGRAMME NEXT 6 MONTHS</vt:lpstr>
      <vt:lpstr>PROGRAMME NEXT 6 MONTHS</vt:lpstr>
      <vt:lpstr>OPERATIVE SIDE LETTER 4</vt:lpstr>
      <vt:lpstr>COMMENTS TO OUTPUTS DELIVERED TO ST.C.?</vt:lpstr>
      <vt:lpstr>ADDENDUM 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</dc:creator>
  <cp:lastModifiedBy>cesar</cp:lastModifiedBy>
  <cp:revision>157</cp:revision>
  <cp:lastPrinted>2014-04-09T20:31:56Z</cp:lastPrinted>
  <dcterms:created xsi:type="dcterms:W3CDTF">2014-03-27T15:40:30Z</dcterms:created>
  <dcterms:modified xsi:type="dcterms:W3CDTF">2015-10-30T08:38:51Z</dcterms:modified>
</cp:coreProperties>
</file>