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6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9" r:id="rId14"/>
    <p:sldId id="288" r:id="rId15"/>
    <p:sldId id="290" r:id="rId16"/>
    <p:sldId id="291" r:id="rId17"/>
    <p:sldId id="276" r:id="rId18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996" y="72"/>
      </p:cViewPr>
      <p:guideLst>
        <p:guide orient="horz" pos="43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FCFEB-C941-4FCE-B7EC-20261283F023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5087-6EBE-40F3-979C-D58D2D66FA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2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7B3C-3FCD-4582-9837-8AEAEEE00AEE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6128-2124-4512-A238-5C8342DCD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4E91-B0EA-4C9A-A420-284643E2A218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96D-22D2-4F94-B48F-0871D7A47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83C-2D1B-47EE-88F3-AF225DCC1408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DD90-B199-42A8-95A5-8C13D116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AB5C-9CF2-44BA-9B2D-8FDF281CA264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58CC-EA43-4951-B373-6D9AE24A49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C8EE-3E18-4A23-8093-96A236CD566B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D9DD-24A7-4BA0-8186-4E94E41FB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30B7-93B3-4928-9FFB-3EB877F126F9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AB99-38FC-4320-9FE0-53F0384546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28B-7655-4947-AFD7-11A8A560107C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EBBE-B31C-4A17-AFCA-20C63F075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D7E-4CD0-4EFC-90C1-728A2DF5ACCA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7A-25F7-424E-BA89-DC5AC61C6F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F28B-EDDE-4075-8E8C-56D28ABF3174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551E-6BBB-4859-880B-2A43781215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DA7-73AF-4654-90A9-3EA69ED81D9D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ED75-B136-4C02-BD67-DD85A1526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4204-3478-474A-B077-D61378567252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D608-E2DE-4CAE-A8EE-3F2387C8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F0382-9583-4E23-B0EB-A36007AC1EEC}" type="datetimeFigureOut">
              <a:rPr lang="es-ES"/>
              <a:pPr>
                <a:defRPr/>
              </a:pPr>
              <a:t>17/05/2016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AC0615-7D6F-4EC2-B27E-9A22CEDB2B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3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7376"/>
            <a:ext cx="7772400" cy="132809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Analysis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and recommendations related to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the 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BPMS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246422"/>
            <a:ext cx="8153400" cy="4381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2000">
                <a:solidFill>
                  <a:schemeClr val="bg1">
                    <a:lumMod val="50000"/>
                  </a:schemeClr>
                </a:solidFill>
              </a:rPr>
              <a:t>Twinning project - </a:t>
            </a:r>
            <a:r>
              <a:rPr lang="sv-SE" altLang="zh-CN" sz="2000">
                <a:solidFill>
                  <a:schemeClr val="bg1">
                    <a:lumMod val="50000"/>
                  </a:schemeClr>
                </a:solidFill>
              </a:rPr>
              <a:t>MK 10 IPA EN 01 14 (MK 10 IB EN 01</a:t>
            </a:r>
            <a:r>
              <a:rPr lang="sv-SE" altLang="zh-CN" sz="200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2000" smtClean="0">
                <a:solidFill>
                  <a:schemeClr val="bg1">
                    <a:lumMod val="50000"/>
                  </a:schemeClr>
                </a:solidFill>
              </a:rPr>
              <a:t>ENEA </a:t>
            </a:r>
            <a:r>
              <a:rPr lang="en-GB" altLang="zh-CN" sz="2000">
                <a:solidFill>
                  <a:schemeClr val="bg1">
                    <a:lumMod val="50000"/>
                  </a:schemeClr>
                </a:solidFill>
              </a:rPr>
              <a:t>– ENforcing Environmental Acquis </a:t>
            </a:r>
            <a:endParaRPr lang="en-GB" altLang="zh-CN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914401"/>
            <a:ext cx="8153400" cy="46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ES" sz="2000" smtClean="0">
                <a:latin typeface="Century Gothic" pitchFamily="34" charset="0"/>
              </a:rPr>
              <a:t>Mission </a:t>
            </a:r>
            <a:r>
              <a:rPr lang="es-ES" sz="2000" smtClean="0">
                <a:latin typeface="Century Gothic" pitchFamily="34" charset="0"/>
              </a:rPr>
              <a:t>3.1.3.b</a:t>
            </a:r>
            <a:endParaRPr lang="fr-FR" sz="2000">
              <a:latin typeface="Century Gothic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3970922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Skopje</a:t>
            </a:r>
            <a:r>
              <a:rPr lang="en-GB" altLang="zh-CN" sz="2000">
                <a:latin typeface="Century Gothic" pitchFamily="34" charset="0"/>
                <a:cs typeface="宋体"/>
              </a:rPr>
              <a:t>,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17</a:t>
            </a:r>
            <a:r>
              <a:rPr lang="en-GB" altLang="zh-CN" sz="2000" baseline="30000" smtClean="0">
                <a:latin typeface="Century Gothic" pitchFamily="34" charset="0"/>
                <a:cs typeface="宋体"/>
              </a:rPr>
              <a:t>th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 May 201</a:t>
            </a:r>
            <a:r>
              <a:rPr lang="es-ES" altLang="zh-CN" sz="2000" smtClean="0">
                <a:latin typeface="Century Gothic" pitchFamily="34" charset="0"/>
                <a:cs typeface="宋体"/>
              </a:rPr>
              <a:t>5</a:t>
            </a:r>
            <a:endParaRPr lang="fr-FR" sz="2000"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endParaRPr lang="fr-FR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505630"/>
            <a:ext cx="4669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Automatic generation of reports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31966" y="2544919"/>
            <a:ext cx="43756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Include corresponding templates &amp; fields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31966" y="3051094"/>
            <a:ext cx="4347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Predefined reports that feed on that data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31966" y="2071385"/>
            <a:ext cx="5331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Which kinds of reports are expected to be delivered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8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505630"/>
            <a:ext cx="5541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Specific adaptations for IED inspections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31966" y="2544919"/>
            <a:ext cx="5289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Adaptation challenging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estimated time 3-4 years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31966" y="3051094"/>
            <a:ext cx="1925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IED framework: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31966" y="2071385"/>
            <a:ext cx="4642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IED installations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many specific obligations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258447" y="3491875"/>
            <a:ext cx="615424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" altLang="es-ES" smtClean="0">
                <a:latin typeface="Calibri" pitchFamily="34" charset="0"/>
              </a:rPr>
              <a:t>Categories of inspections</a:t>
            </a:r>
            <a:endParaRPr lang="es-ES" altLang="es-E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ES" altLang="es-ES" smtClean="0">
                <a:latin typeface="Calibri" pitchFamily="34" charset="0"/>
              </a:rPr>
              <a:t>Minimum frequencies, and use of IRAM to determine them</a:t>
            </a:r>
            <a:endParaRPr lang="es-ES" altLang="es-E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s-ES" smtClean="0">
                <a:latin typeface="Calibri" pitchFamily="34" charset="0"/>
              </a:rPr>
              <a:t>Complex inspections with large workload</a:t>
            </a:r>
            <a:endParaRPr lang="en-US" altLang="es-E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s-ES" smtClean="0">
                <a:latin typeface="Calibri" pitchFamily="34" charset="0"/>
              </a:rPr>
              <a:t>Deviations must be categorized</a:t>
            </a:r>
            <a:endParaRPr lang="en-US" altLang="es-E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ES" altLang="es-ES" smtClean="0">
                <a:latin typeface="Calibri" pitchFamily="34" charset="0"/>
              </a:rPr>
              <a:t>Degree of compliance with permit must be evaluated</a:t>
            </a:r>
          </a:p>
          <a:p>
            <a:pPr marL="285750" indent="-285750">
              <a:buFont typeface="Arial" charset="0"/>
              <a:buChar char="•"/>
            </a:pPr>
            <a:r>
              <a:rPr lang="es-ES" altLang="es-ES" smtClean="0">
                <a:latin typeface="Calibri" pitchFamily="34" charset="0"/>
              </a:rPr>
              <a:t>Compulsory environmental report</a:t>
            </a:r>
          </a:p>
          <a:p>
            <a:pPr marL="285750" indent="-285750">
              <a:buFont typeface="Arial" charset="0"/>
              <a:buChar char="•"/>
            </a:pPr>
            <a:r>
              <a:rPr lang="es-ES" altLang="es-ES" smtClean="0">
                <a:latin typeface="Calibri" pitchFamily="34" charset="0"/>
              </a:rPr>
              <a:t>Compulsory publicly available report</a:t>
            </a:r>
          </a:p>
          <a:p>
            <a:pPr marL="285750" indent="-285750">
              <a:buFont typeface="Arial" charset="0"/>
              <a:buChar char="•"/>
            </a:pPr>
            <a:r>
              <a:rPr lang="es-ES" altLang="es-ES" smtClean="0">
                <a:latin typeface="Calibri" pitchFamily="34" charset="0"/>
              </a:rPr>
              <a:t>Annual report following indications in Decision 2012/795/EU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8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9" grpId="0"/>
      <p:bldP spid="3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194706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608919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2305733"/>
            <a:ext cx="3132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14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Weak infrastructure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85750" y="1309686"/>
            <a:ext cx="3418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Maintenance of BPMS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31966" y="1875441"/>
            <a:ext cx="5297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Essential to include IT staff in SEI + external support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31966" y="4732942"/>
            <a:ext cx="4493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Additional SharePoint portal server version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31966" y="5173810"/>
            <a:ext cx="7281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Revise licences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Office 365 can allow 10 devices per user, synchronized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31966" y="4243092"/>
            <a:ext cx="7645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Ensure proper linking with other databases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should be flexible &amp; functional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731966" y="2871488"/>
            <a:ext cx="1890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More hard disk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731966" y="3312356"/>
            <a:ext cx="1151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Backup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731966" y="3769561"/>
            <a:ext cx="2091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Disaster recovery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351904" y="5678618"/>
            <a:ext cx="74421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Can be useful to discuss with Food and Veterinary Agency (more advanced)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7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20" grpId="0"/>
      <p:bldP spid="22" grpId="0"/>
      <p:bldP spid="23" grpId="0"/>
      <p:bldP spid="21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194706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608919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36890" y="2686612"/>
            <a:ext cx="76938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4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Any comments/doubts/corrections?</a:t>
            </a:r>
            <a:endParaRPr lang="es-ES" altLang="es-ES" sz="4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0948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PRIORITISATION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85750" y="1717903"/>
            <a:ext cx="66827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Several stages are required, it is a long way to go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31966" y="2348975"/>
            <a:ext cx="6349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What is required to ensure sustainability of the existing BPMS?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31966" y="2789843"/>
            <a:ext cx="3847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What will increase mostly its utility?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731966" y="3247048"/>
            <a:ext cx="6612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What is not (or less) dependant on external factors/stakeholders?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966" y="804863"/>
            <a:ext cx="735771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WHO AND HOW TO TAKE NEXT STEPS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85750" y="1717903"/>
            <a:ext cx="438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Out of the priorities detected: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31966" y="2348975"/>
            <a:ext cx="36937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What can be done by SEI by itself?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31966" y="2789843"/>
            <a:ext cx="78847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What should be done with support of external consultants / Twinned Partners?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731966" y="3247048"/>
            <a:ext cx="4379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What hardware and software is required?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70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966" y="804863"/>
            <a:ext cx="735771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NEXT STEPS in the  short term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85750" y="1717903"/>
            <a:ext cx="5282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Next steps in the following 2 months: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31966" y="2348975"/>
            <a:ext cx="14945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SEI (Darko)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31966" y="2789843"/>
            <a:ext cx="11573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Reaktiv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731966" y="3712557"/>
            <a:ext cx="2614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Twinning office (César)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31966" y="3247048"/>
            <a:ext cx="2069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Twinning experts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8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43228" y="2224299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4000">
                <a:solidFill>
                  <a:srgbClr val="000099"/>
                </a:solidFill>
                <a:latin typeface="Calibri" pitchFamily="34" charset="0"/>
              </a:rPr>
              <a:t>Thank you very much !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000">
              <a:solidFill>
                <a:srgbClr val="0000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az-Cyrl-AZ" sz="4000" smtClean="0">
                <a:solidFill>
                  <a:srgbClr val="000099"/>
                </a:solidFill>
                <a:latin typeface="Calibri" pitchFamily="34" charset="0"/>
              </a:rPr>
              <a:t>Благодарам</a:t>
            </a:r>
            <a:r>
              <a:rPr lang="es-ES" sz="400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az-Cyrl-AZ" sz="4000">
                <a:solidFill>
                  <a:srgbClr val="000099"/>
                </a:solidFill>
                <a:latin typeface="Calibri" pitchFamily="34" charset="0"/>
              </a:rPr>
              <a:t>многу</a:t>
            </a:r>
            <a:r>
              <a:rPr lang="fr-FR" sz="4000">
                <a:solidFill>
                  <a:srgbClr val="000099"/>
                </a:solidFill>
                <a:latin typeface="Calibri" pitchFamily="34" charset="0"/>
              </a:rPr>
              <a:t>!</a:t>
            </a:r>
            <a:endParaRPr lang="fr-FR" sz="7200" b="1">
              <a:solidFill>
                <a:srgbClr val="0070C0"/>
              </a:solidFill>
              <a:latin typeface="Gill Sans MT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 i="1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</p:txBody>
      </p: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4550" y="804863"/>
            <a:ext cx="209708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OUTLINE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54138" y="3922713"/>
            <a:ext cx="4295791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4. </a:t>
            </a:r>
            <a:r>
              <a:rPr lang="es-ES" altLang="es-ES" sz="2600" smtClean="0">
                <a:latin typeface="+mn-lt"/>
              </a:rPr>
              <a:t>Next steps in the short term</a:t>
            </a:r>
            <a:endParaRPr lang="es-ES" altLang="es-ES" sz="2600">
              <a:latin typeface="+mn-lt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354138" y="1760538"/>
            <a:ext cx="4885312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1. </a:t>
            </a:r>
            <a:r>
              <a:rPr lang="es-ES" altLang="es-ES" sz="2600" smtClean="0">
                <a:latin typeface="+mn-lt"/>
              </a:rPr>
              <a:t>Gaps &amp; proposed improvements</a:t>
            </a:r>
            <a:endParaRPr lang="es-ES" altLang="es-ES" sz="2600">
              <a:latin typeface="+mn-lt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354138" y="2471738"/>
            <a:ext cx="2265492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2. </a:t>
            </a:r>
            <a:r>
              <a:rPr lang="es-ES" altLang="es-ES" sz="2600" smtClean="0">
                <a:latin typeface="+mn-lt"/>
              </a:rPr>
              <a:t>Prioritisation</a:t>
            </a:r>
            <a:endParaRPr lang="es-ES" altLang="es-ES" sz="2600">
              <a:latin typeface="+mn-lt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54138" y="3200400"/>
            <a:ext cx="6276783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altLang="es-ES" sz="2600" smtClean="0">
                <a:latin typeface="+mn-lt"/>
              </a:rPr>
              <a:t>3. </a:t>
            </a:r>
            <a:r>
              <a:rPr lang="es-ES" altLang="es-ES" sz="2600" smtClean="0">
                <a:latin typeface="+mn-lt"/>
              </a:rPr>
              <a:t>Who and how to take next steps: projects?</a:t>
            </a:r>
            <a:endParaRPr lang="es-ES" altLang="es-ES" sz="2600">
              <a:latin typeface="+mn-lt"/>
            </a:endParaRP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2342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Connectivity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846138" y="3279775"/>
            <a:ext cx="4721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To other MoEPP databases (waste, permits...)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46138" y="2773363"/>
            <a:ext cx="57958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To IRAM: IRAM generates pdfs that can be fed into BPMS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46138" y="2266950"/>
            <a:ext cx="6117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To E-PRTR: that info should feed with info about the facility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696390" y="4060802"/>
            <a:ext cx="5704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Proposed link: Tax ID and physical location of installation</a:t>
            </a:r>
            <a:endParaRPr lang="es-ES" alt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7553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No management indicators &amp; summaries of inspections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846138" y="3508372"/>
            <a:ext cx="80826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Statistics as a function of e.g. municipalities, inspectors, inspection types... visible</a:t>
            </a:r>
          </a:p>
          <a:p>
            <a:r>
              <a:rPr lang="es-ES" altLang="es-ES">
                <a:latin typeface="Calibri" pitchFamily="34" charset="0"/>
              </a:rPr>
              <a:t> </a:t>
            </a:r>
            <a:r>
              <a:rPr lang="es-ES" altLang="es-ES" smtClean="0">
                <a:latin typeface="Calibri" pitchFamily="34" charset="0"/>
              </a:rPr>
              <a:t>     for all users, to improve performance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46138" y="2773363"/>
            <a:ext cx="77784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E.g.: list of installations to be followed-up, companies visited, purpose of visits</a:t>
            </a:r>
          </a:p>
          <a:p>
            <a:r>
              <a:rPr lang="es-ES" altLang="es-ES">
                <a:latin typeface="Calibri" pitchFamily="34" charset="0"/>
              </a:rPr>
              <a:t> </a:t>
            </a:r>
            <a:r>
              <a:rPr lang="es-ES" altLang="es-ES" smtClean="0">
                <a:latin typeface="Calibri" pitchFamily="34" charset="0"/>
              </a:rPr>
              <a:t>             and main results of inspection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46138" y="2266950"/>
            <a:ext cx="56326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Typical info very useful for managers and policy makers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402509" y="5048106"/>
            <a:ext cx="6528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Templates integrated in BPMS to input more data instead of pdfs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02509" y="4296990"/>
            <a:ext cx="7454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New fields: reason for inspection, non-compliances (serious/minor), </a:t>
            </a:r>
          </a:p>
          <a:p>
            <a:r>
              <a:rPr lang="es-ES" altLang="es-ES">
                <a:latin typeface="Calibri" pitchFamily="34" charset="0"/>
              </a:rPr>
              <a:t> </a:t>
            </a:r>
            <a:r>
              <a:rPr lang="es-ES" altLang="es-ES" smtClean="0">
                <a:latin typeface="Calibri" pitchFamily="34" charset="0"/>
              </a:rPr>
              <a:t>                                                                                         </a:t>
            </a:r>
            <a:r>
              <a:rPr lang="es-ES" altLang="es-ES" smtClean="0">
                <a:latin typeface="Calibri" pitchFamily="34" charset="0"/>
              </a:rPr>
              <a:t>proposed follow-up actions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7553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No management indicators &amp; summaries of inspections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46138" y="2266950"/>
            <a:ext cx="4260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mtClean="0">
                <a:latin typeface="Calibri" pitchFamily="34" charset="0"/>
              </a:rPr>
              <a:t>Example of automatically generated report: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80050"/>
              </p:ext>
            </p:extLst>
          </p:nvPr>
        </p:nvGraphicFramePr>
        <p:xfrm>
          <a:off x="426053" y="2742741"/>
          <a:ext cx="8282601" cy="264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2433"/>
                <a:gridCol w="1088083"/>
                <a:gridCol w="1028150"/>
                <a:gridCol w="982567"/>
                <a:gridCol w="2273242"/>
                <a:gridCol w="180812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Installation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Site-visit starting date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Inspector in charge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Number of inspection days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Results: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400">
                          <a:effectLst/>
                        </a:rPr>
                        <a:t>Serious non compliances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400">
                          <a:effectLst/>
                        </a:rPr>
                        <a:t>Minor non compliances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400">
                          <a:effectLst/>
                        </a:rPr>
                        <a:t>No non compliances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Follow-up actions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XXX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Xx / xx / xxxx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xxxxxxxxxxx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4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Serious non compliances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Operator shall provide proper waste storage for hazardous waste until dd/mm/yyyy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YYY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Xx / xx / xxxx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xxxxxxxxxxx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2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No non compliances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</a:rPr>
                        <a:t> ---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6873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No chance for stakeholders to request inspections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846138" y="4128856"/>
            <a:ext cx="3985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Useful to monitor processes’ status. 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46138" y="2773363"/>
            <a:ext cx="4186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>
                <a:latin typeface="Calibri" pitchFamily="34" charset="0"/>
              </a:rPr>
              <a:t>Captcha </a:t>
            </a:r>
            <a:r>
              <a:rPr lang="es-ES" altLang="es-ES" smtClean="0">
                <a:latin typeface="Calibri" pitchFamily="34" charset="0"/>
              </a:rPr>
              <a:t>filter to avoid random requests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46138" y="2266950"/>
            <a:ext cx="7207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Requiring info that </a:t>
            </a:r>
            <a:r>
              <a:rPr lang="en-US" altLang="es-ES">
                <a:latin typeface="Calibri" pitchFamily="34" charset="0"/>
              </a:rPr>
              <a:t>should be checked and the purpose of the inspection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91191" y="3486830"/>
            <a:ext cx="6903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No possibility to view Gantt diagrams of processes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51904" y="4666247"/>
            <a:ext cx="42905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Enable this option with upgraded license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04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8551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Info about inspections should be available to all inspection staff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31966" y="4961549"/>
            <a:ext cx="6870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Define info which should be public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e-archive, for each installation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46138" y="3295885"/>
            <a:ext cx="28586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Useful for new inspectors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46138" y="2266950"/>
            <a:ext cx="4229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Promotes same approach to inspections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91191" y="4270605"/>
            <a:ext cx="8676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No full compliance with Directive 2003/4/EC (access to env. info)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51904" y="3784508"/>
            <a:ext cx="58340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If several minutes for 1 inspection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combine in 1 report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846138" y="2773363"/>
            <a:ext cx="3347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Facilitates greatly coordination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351904" y="5515338"/>
            <a:ext cx="429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Summary of (IED) inspections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website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7606976" y="4809541"/>
            <a:ext cx="1361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mtClean="0">
                <a:latin typeface="Calibri" pitchFamily="34" charset="0"/>
              </a:rPr>
              <a:t>Public folder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606976" y="5174568"/>
            <a:ext cx="1489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mtClean="0">
                <a:latin typeface="Calibri" pitchFamily="34" charset="0"/>
              </a:rPr>
              <a:t>Confidential f.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7597255" y="4879973"/>
            <a:ext cx="45719" cy="57114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77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2" grpId="0"/>
      <p:bldP spid="24" grpId="0"/>
      <p:bldP spid="20" grpId="0"/>
      <p:bldP spid="26" grpId="0"/>
      <p:bldP spid="27" grpId="0"/>
      <p:bldP spid="28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7224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No test mode for new users or trials for new updates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31966" y="4422706"/>
            <a:ext cx="587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Section in home page with notifications on developments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46138" y="2266950"/>
            <a:ext cx="4167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In place after testing period is finished?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91191" y="3372530"/>
            <a:ext cx="67626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Section or folder with relevant info for inspectors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250024" y="2756898"/>
            <a:ext cx="739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In any case, fake examples of processes should be always accessible for all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31966" y="4928881"/>
            <a:ext cx="7404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First page of BPMS: topics, docs, legislation, links to institutions, calendar...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31966" y="3949172"/>
            <a:ext cx="39833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Folder in left menu with relevant files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5" grpId="0"/>
      <p:bldP spid="22" grpId="0"/>
      <p:bldP spid="24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32" y="804863"/>
            <a:ext cx="704464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GAPS &amp; PROPOSED IMPROVEMENTS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1505630"/>
            <a:ext cx="1831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Manual/s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31966" y="2544919"/>
            <a:ext cx="44378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Manual for BPMS (contents) administrator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3049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6388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91191" y="4972739"/>
            <a:ext cx="7794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Introduced docs only in pdf </a:t>
            </a: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  <a:sym typeface="Wingdings" panose="05000000000000000000" pitchFamily="2" charset="2"/>
              </a:rPr>
              <a:t> cannot get info on content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31966" y="3051094"/>
            <a:ext cx="57978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Guidance for IT maintenance &amp; development of modules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31966" y="2071385"/>
            <a:ext cx="54231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Users manual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much more detail, by types of user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731966" y="5549381"/>
            <a:ext cx="3911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Electronic templates within software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250024" y="4373435"/>
            <a:ext cx="5727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Don´t allow to save uncompleted data (for crucial fields)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250024" y="3475356"/>
            <a:ext cx="5616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>
                <a:latin typeface="Calibri" pitchFamily="34" charset="0"/>
              </a:rPr>
              <a:t>Outsource IT maintenance &amp; development </a:t>
            </a:r>
            <a:r>
              <a:rPr lang="es-ES" altLang="es-ES">
                <a:latin typeface="Calibri" pitchFamily="34" charset="0"/>
              </a:rPr>
              <a:t>of </a:t>
            </a:r>
            <a:r>
              <a:rPr lang="es-ES" altLang="es-ES" smtClean="0">
                <a:latin typeface="Calibri" pitchFamily="34" charset="0"/>
              </a:rPr>
              <a:t>modules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1250024" y="3916234"/>
            <a:ext cx="5526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altLang="es-ES" smtClean="0">
                <a:latin typeface="Calibri" pitchFamily="34" charset="0"/>
              </a:rPr>
              <a:t>Help tools in BPMS (short movie, pop-up windows...)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8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9" grpId="0"/>
      <p:bldP spid="30" grpId="0"/>
      <p:bldP spid="26" grpId="0"/>
      <p:bldP spid="27" grpId="0"/>
      <p:bldP spid="28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2428</TotalTime>
  <Words>963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MS PGothic</vt:lpstr>
      <vt:lpstr>SimSun</vt:lpstr>
      <vt:lpstr>Arial</vt:lpstr>
      <vt:lpstr>Calibri</vt:lpstr>
      <vt:lpstr>Calibri Light</vt:lpstr>
      <vt:lpstr>Century Gothic</vt:lpstr>
      <vt:lpstr>Gill Sans MT</vt:lpstr>
      <vt:lpstr>Symbol</vt:lpstr>
      <vt:lpstr>Times New Roman</vt:lpstr>
      <vt:lpstr>Wingdings</vt:lpstr>
      <vt:lpstr>Office Theme</vt:lpstr>
      <vt:lpstr>Analysis and recommendations related to the BPMS</vt:lpstr>
      <vt:lpstr>OUTLINE</vt:lpstr>
      <vt:lpstr>GAPS &amp; PROPOSED IMPROVEMENTS</vt:lpstr>
      <vt:lpstr>GAPS &amp; PROPOSED IMPROVEMENTS</vt:lpstr>
      <vt:lpstr>GAPS &amp; PROPOSED IMPROVEMENTS</vt:lpstr>
      <vt:lpstr>GAPS &amp; PROPOSED IMPROVEMENTS</vt:lpstr>
      <vt:lpstr>GAPS &amp; PROPOSED IMPROVEMENTS</vt:lpstr>
      <vt:lpstr>GAPS &amp; PROPOSED IMPROVEMENTS</vt:lpstr>
      <vt:lpstr>GAPS &amp; PROPOSED IMPROVEMENTS</vt:lpstr>
      <vt:lpstr>GAPS &amp; PROPOSED IMPROVEMENTS</vt:lpstr>
      <vt:lpstr>GAPS &amp; PROPOSED IMPROVEMENTS</vt:lpstr>
      <vt:lpstr>GAPS &amp; PROPOSED IMPROVEMENTS</vt:lpstr>
      <vt:lpstr>GAPS &amp; PROPOSED IMPROVEMENTS</vt:lpstr>
      <vt:lpstr>PRIORITISATION</vt:lpstr>
      <vt:lpstr>WHO AND HOW TO TAKE NEXT STEPS</vt:lpstr>
      <vt:lpstr>NEXT STEPS in the  short term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</dc:creator>
  <cp:lastModifiedBy>Cesar Seoanez</cp:lastModifiedBy>
  <cp:revision>106</cp:revision>
  <cp:lastPrinted>2014-04-09T20:31:56Z</cp:lastPrinted>
  <dcterms:created xsi:type="dcterms:W3CDTF">2014-03-27T15:40:30Z</dcterms:created>
  <dcterms:modified xsi:type="dcterms:W3CDTF">2016-05-17T21:32:13Z</dcterms:modified>
</cp:coreProperties>
</file>