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67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78" r:id="rId15"/>
    <p:sldId id="293" r:id="rId16"/>
    <p:sldId id="294" r:id="rId17"/>
    <p:sldId id="295" r:id="rId18"/>
    <p:sldId id="279" r:id="rId19"/>
    <p:sldId id="296" r:id="rId20"/>
    <p:sldId id="298" r:id="rId21"/>
    <p:sldId id="297" r:id="rId22"/>
    <p:sldId id="282" r:id="rId23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98" autoAdjust="0"/>
    <p:restoredTop sz="94660"/>
  </p:normalViewPr>
  <p:slideViewPr>
    <p:cSldViewPr snapToGrid="0">
      <p:cViewPr>
        <p:scale>
          <a:sx n="38" d="100"/>
          <a:sy n="38" d="100"/>
        </p:scale>
        <p:origin x="2514" y="768"/>
      </p:cViewPr>
      <p:guideLst>
        <p:guide orient="horz" pos="43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FCFEB-C941-4FCE-B7EC-20261283F023}" type="datetimeFigureOut">
              <a:rPr lang="es-ES" smtClean="0"/>
              <a:t>29/04/2015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D5087-6EBE-40F3-979C-D58D2D66FAD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4825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D7B3C-3FCD-4582-9837-8AEAEEE00AEE}" type="datetimeFigureOut">
              <a:rPr lang="es-ES"/>
              <a:pPr>
                <a:defRPr/>
              </a:pPr>
              <a:t>29/04/2015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6128-2124-4512-A238-5C8342DCD29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04E91-B0EA-4C9A-A420-284643E2A218}" type="datetimeFigureOut">
              <a:rPr lang="es-ES"/>
              <a:pPr>
                <a:defRPr/>
              </a:pPr>
              <a:t>29/04/2015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896D-22D2-4F94-B48F-0871D7A478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483C-2D1B-47EE-88F3-AF225DCC1408}" type="datetimeFigureOut">
              <a:rPr lang="es-ES"/>
              <a:pPr>
                <a:defRPr/>
              </a:pPr>
              <a:t>29/04/2015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CDD90-B199-42A8-95A5-8C13D11614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AB5C-9CF2-44BA-9B2D-8FDF281CA264}" type="datetimeFigureOut">
              <a:rPr lang="es-ES"/>
              <a:pPr>
                <a:defRPr/>
              </a:pPr>
              <a:t>29/04/2015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C58CC-EA43-4951-B373-6D9AE24A49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C8EE-3E18-4A23-8093-96A236CD566B}" type="datetimeFigureOut">
              <a:rPr lang="es-ES"/>
              <a:pPr>
                <a:defRPr/>
              </a:pPr>
              <a:t>29/04/2015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9D9DD-24A7-4BA0-8186-4E94E41FB1D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30B7-93B3-4928-9FFB-3EB877F126F9}" type="datetimeFigureOut">
              <a:rPr lang="es-ES"/>
              <a:pPr>
                <a:defRPr/>
              </a:pPr>
              <a:t>29/04/2015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CAB99-38FC-4320-9FE0-53F03845462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8728B-7655-4947-AFD7-11A8A560107C}" type="datetimeFigureOut">
              <a:rPr lang="es-ES"/>
              <a:pPr>
                <a:defRPr/>
              </a:pPr>
              <a:t>29/04/2015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EBBE-B31C-4A17-AFCA-20C63F075DC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6D7E-4CD0-4EFC-90C1-728A2DF5ACCA}" type="datetimeFigureOut">
              <a:rPr lang="es-ES"/>
              <a:pPr>
                <a:defRPr/>
              </a:pPr>
              <a:t>29/04/2015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86E7A-25F7-424E-BA89-DC5AC61C6F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F28B-EDDE-4075-8E8C-56D28ABF3174}" type="datetimeFigureOut">
              <a:rPr lang="es-ES"/>
              <a:pPr>
                <a:defRPr/>
              </a:pPr>
              <a:t>29/04/2015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551E-6BBB-4859-880B-2A43781215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C7DA7-73AF-4654-90A9-3EA69ED81D9D}" type="datetimeFigureOut">
              <a:rPr lang="es-ES"/>
              <a:pPr>
                <a:defRPr/>
              </a:pPr>
              <a:t>29/04/2015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4ED75-B136-4C02-BD67-DD85A15269F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4204-3478-474A-B077-D61378567252}" type="datetimeFigureOut">
              <a:rPr lang="es-ES"/>
              <a:pPr>
                <a:defRPr/>
              </a:pPr>
              <a:t>29/04/2015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CD608-E2DE-4CAE-A8EE-3F2387C892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9F0382-9583-4E23-B0EB-A36007AC1EEC}" type="datetimeFigureOut">
              <a:rPr lang="es-ES"/>
              <a:pPr>
                <a:defRPr/>
              </a:pPr>
              <a:t>29/04/2015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AC0615-7D6F-4EC2-B27E-9A22CEDB2B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13323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4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5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1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22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6650"/>
            <a:ext cx="7772400" cy="20367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Twinning </a:t>
            </a: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project</a:t>
            </a:r>
            <a:b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ENEA – ENforcing Environmental Acquis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9750" y="4509769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César Seoánez</a:t>
            </a:r>
          </a:p>
          <a:p>
            <a:pPr algn="ctr">
              <a:spcBef>
                <a:spcPct val="20000"/>
              </a:spcBef>
            </a:pPr>
            <a:r>
              <a:rPr lang="en-GB" altLang="zh-CN" sz="2000" smtClean="0">
                <a:latin typeface="Century Gothic" pitchFamily="34" charset="0"/>
                <a:cs typeface="宋体"/>
              </a:rPr>
              <a:t>Skopje</a:t>
            </a:r>
            <a:r>
              <a:rPr lang="en-GB" altLang="zh-CN" sz="2000">
                <a:latin typeface="Century Gothic" pitchFamily="34" charset="0"/>
                <a:cs typeface="宋体"/>
              </a:rPr>
              <a:t>, 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29</a:t>
            </a:r>
            <a:r>
              <a:rPr lang="en-GB" altLang="zh-CN" sz="2000" baseline="30000" smtClean="0">
                <a:latin typeface="Century Gothic" pitchFamily="34" charset="0"/>
                <a:cs typeface="宋体"/>
              </a:rPr>
              <a:t>th</a:t>
            </a:r>
            <a:r>
              <a:rPr lang="en-GB" altLang="zh-CN" sz="2000" smtClean="0">
                <a:latin typeface="Century Gothic" pitchFamily="34" charset="0"/>
                <a:cs typeface="宋体"/>
              </a:rPr>
              <a:t> of April, 2015</a:t>
            </a:r>
            <a:endParaRPr lang="fr-FR" sz="2000">
              <a:latin typeface="Century Gothic" pitchFamily="34" charset="0"/>
            </a:endParaRPr>
          </a:p>
          <a:p>
            <a:pPr algn="ctr">
              <a:spcBef>
                <a:spcPct val="20000"/>
              </a:spcBef>
            </a:pPr>
            <a:endParaRPr lang="fr-FR" sz="2000">
              <a:latin typeface="Century Gothic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104179" y="3128558"/>
            <a:ext cx="28159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22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1</a:t>
            </a:r>
            <a:r>
              <a:rPr lang="en-US" sz="2200" baseline="300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st</a:t>
            </a:r>
            <a:r>
              <a:rPr lang="en-US" sz="22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Steering Committee</a:t>
            </a:r>
            <a:endParaRPr lang="es-ES" sz="2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14" y="5824691"/>
            <a:ext cx="2257358" cy="703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719898"/>
            <a:ext cx="270606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07950" y="150936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Other outputs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327024" y="2469501"/>
            <a:ext cx="8702676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Translation into English of parts of existing legislation relevant for env. inspection 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327025" y="1981344"/>
            <a:ext cx="67214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Translation into English of Law on Inspection Supervision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0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4025603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Participation BC experts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719898"/>
            <a:ext cx="270606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90525" y="1759670"/>
            <a:ext cx="787632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52 </a:t>
            </a:r>
            <a:r>
              <a:rPr lang="en-GB" altLang="es-ES" sz="2600">
                <a:latin typeface="Georgia" panose="02040502050405020303" pitchFamily="18" charset="0"/>
              </a:rPr>
              <a:t>BC participants in </a:t>
            </a:r>
            <a:r>
              <a:rPr lang="en-GB" altLang="es-ES" sz="2600" smtClean="0">
                <a:latin typeface="Georgia" panose="02040502050405020303" pitchFamily="18" charset="0"/>
              </a:rPr>
              <a:t>meetings held in missions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508125" y="2428875"/>
            <a:ext cx="64732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s-ES" altLang="es-ES" sz="2000"/>
              <a:t>  </a:t>
            </a:r>
            <a:r>
              <a:rPr lang="es-ES" altLang="es-ES" sz="2000" smtClean="0"/>
              <a:t>Excluding initial meetings held in January - February</a:t>
            </a:r>
          </a:p>
        </p:txBody>
      </p:sp>
    </p:spTree>
    <p:extLst>
      <p:ext uri="{BB962C8B-B14F-4D97-AF65-F5344CB8AC3E}">
        <p14:creationId xmlns:p14="http://schemas.microsoft.com/office/powerpoint/2010/main" val="403959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4025603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Expenditures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719898"/>
            <a:ext cx="270606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642938" y="3429000"/>
            <a:ext cx="8215312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In </a:t>
            </a:r>
            <a:r>
              <a:rPr lang="en-GB" altLang="es-ES" sz="2600" smtClean="0">
                <a:latin typeface="Georgia" panose="02040502050405020303" pitchFamily="18" charset="0"/>
              </a:rPr>
              <a:t>1</a:t>
            </a:r>
            <a:r>
              <a:rPr lang="en-GB" altLang="es-ES" sz="2600" baseline="30000" smtClean="0">
                <a:latin typeface="Georgia" panose="02040502050405020303" pitchFamily="18" charset="0"/>
              </a:rPr>
              <a:t>st</a:t>
            </a:r>
            <a:r>
              <a:rPr lang="en-GB" altLang="es-ES" sz="2600" smtClean="0">
                <a:latin typeface="Georgia" panose="02040502050405020303" pitchFamily="18" charset="0"/>
              </a:rPr>
              <a:t> </a:t>
            </a:r>
            <a:r>
              <a:rPr lang="en-GB" altLang="es-ES" sz="2600">
                <a:latin typeface="Georgia" panose="02040502050405020303" pitchFamily="18" charset="0"/>
              </a:rPr>
              <a:t>quarter  </a:t>
            </a:r>
            <a:r>
              <a:rPr lang="en-GB" altLang="es-ES" sz="2600">
                <a:latin typeface="Georgia" panose="02040502050405020303" pitchFamily="18" charset="0"/>
                <a:sym typeface="Mathematica1"/>
              </a:rPr>
              <a:t>~ </a:t>
            </a:r>
            <a:r>
              <a:rPr lang="en-GB" altLang="es-ES" sz="2600" smtClean="0">
                <a:latin typeface="Georgia" panose="02040502050405020303" pitchFamily="18" charset="0"/>
                <a:sym typeface="Mathematica1"/>
              </a:rPr>
              <a:t>6.87 </a:t>
            </a:r>
            <a:r>
              <a:rPr lang="en-GB" altLang="es-ES" sz="2600">
                <a:latin typeface="Georgia" panose="02040502050405020303" pitchFamily="18" charset="0"/>
                <a:sym typeface="Mathematica1"/>
              </a:rPr>
              <a:t>% of activities’ budget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42938" y="1714500"/>
            <a:ext cx="2643187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As planned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642938" y="2571750"/>
            <a:ext cx="8286750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Savings in flight </a:t>
            </a:r>
            <a:r>
              <a:rPr lang="en-GB" altLang="es-ES" sz="2600" smtClean="0">
                <a:latin typeface="Georgia" panose="02040502050405020303" pitchFamily="18" charset="0"/>
              </a:rPr>
              <a:t>tickets</a:t>
            </a:r>
            <a:endParaRPr lang="en-GB" altLang="es-ES" sz="26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02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42938" y="1714644"/>
            <a:ext cx="7623912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Project challenges addressed in Addendum 1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642938" y="2587796"/>
            <a:ext cx="8286750" cy="49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Essential to endorse as fast as possible Addendum 1</a:t>
            </a:r>
            <a:endParaRPr lang="en-GB" altLang="es-ES" sz="2600">
              <a:latin typeface="Georgia" panose="02040502050405020303" pitchFamily="18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QUARTERLY REPORT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904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NEXT 6 MONTHS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55600" y="457641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May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4675" y="5536551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Activity 1.2, mission 2: Start drafting inspection manual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74675" y="5048394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1.1, mission 4: Drafting proposals for institutional improvement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55600" y="150936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April </a:t>
            </a:r>
            <a:r>
              <a:rPr lang="en-GB" altLang="es-ES" sz="2400" u="sng" smtClean="0">
                <a:latin typeface="Book Antiqua" panose="02040602050305030304" pitchFamily="18" charset="0"/>
              </a:rPr>
              <a:t>(starting 12</a:t>
            </a:r>
            <a:r>
              <a:rPr lang="en-GB" altLang="es-ES" sz="24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400" u="sng" smtClean="0">
                <a:latin typeface="Book Antiqua" panose="02040602050305030304" pitchFamily="18" charset="0"/>
              </a:rPr>
              <a:t> )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74675" y="3905394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Steering Committe 1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74675" y="3452956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Kick-off event (act. 0.1)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74675" y="2469501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Activity 1.2, mission 1: analysis of existing docs, planning of docs to deliver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574675" y="1981344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1.1, mission 3: workshops to discuss with stakeholders 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74675" y="2952894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Quarterly Report 1, Operative Side Letter 2, Inception Report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14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3" grpId="0"/>
      <p:bldP spid="24" grpId="0"/>
      <p:bldP spid="26" grpId="0"/>
      <p:bldP spid="32" grpId="0"/>
      <p:bldP spid="33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NEXT 6 MONTHS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46050" y="312861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June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65125" y="4572144"/>
            <a:ext cx="847264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1.1, mission 5: Final version of proposals for institutional improvement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65125" y="5072206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s-ES" altLang="es-ES" smtClean="0">
                <a:cs typeface="Arial" panose="020B0604020202020204" pitchFamily="34" charset="0"/>
              </a:rPr>
              <a:t> Activity 1.3, mission 1: Training Needs Assessment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65125" y="4088751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Activity 2.2, mission 3: Adoption of RMCEI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65124" y="3600594"/>
            <a:ext cx="8263097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2.1, mission 3: Support in elaboration of new Law for Insp. on Env.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46050" y="150936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May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365125" y="2469501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>
                <a:cs typeface="Arial" panose="020B0604020202020204" pitchFamily="34" charset="0"/>
              </a:rPr>
              <a:t>Activity 1.4, mission 1: Study visit to Galicia (Spain)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365125" y="1981344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Activity 2.2, mission 2: Updates to legislation related to planning &amp; reporting</a:t>
            </a:r>
          </a:p>
        </p:txBody>
      </p:sp>
    </p:spTree>
    <p:extLst>
      <p:ext uri="{BB962C8B-B14F-4D97-AF65-F5344CB8AC3E}">
        <p14:creationId xmlns:p14="http://schemas.microsoft.com/office/powerpoint/2010/main" val="248508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  <p:bldP spid="23" grpId="0"/>
      <p:bldP spid="24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29"/>
          <p:cNvSpPr>
            <a:spLocks noChangeArrowheads="1"/>
          </p:cNvSpPr>
          <p:nvPr/>
        </p:nvSpPr>
        <p:spPr bwMode="auto">
          <a:xfrm>
            <a:off x="3028950" y="4514994"/>
            <a:ext cx="1082193" cy="53767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AFC9E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NEXT 6 MONTHS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55600" y="501456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August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4675" y="5974701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2: </a:t>
            </a:r>
            <a:r>
              <a:rPr lang="en-US" altLang="es-ES" smtClean="0">
                <a:cs typeface="Arial" panose="020B0604020202020204" pitchFamily="34" charset="0"/>
              </a:rPr>
              <a:t>Rest a bit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74675" y="5486544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1: Enjoy life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55600" y="150936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July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74675" y="4476894"/>
            <a:ext cx="4302751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Steering Committe 2: 30</a:t>
            </a:r>
            <a:r>
              <a:rPr lang="en-GB" altLang="es-ES" baseline="30000" smtClean="0">
                <a:cs typeface="Arial" panose="020B0604020202020204" pitchFamily="34" charset="0"/>
              </a:rPr>
              <a:t>th</a:t>
            </a:r>
            <a:r>
              <a:rPr lang="en-GB" altLang="es-ES" smtClean="0">
                <a:cs typeface="Arial" panose="020B0604020202020204" pitchFamily="34" charset="0"/>
              </a:rPr>
              <a:t> July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74675" y="3452956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Activity 1.2, mission 4: 3</a:t>
            </a:r>
            <a:r>
              <a:rPr lang="es-ES" altLang="es-ES" baseline="30000" smtClean="0">
                <a:cs typeface="Arial" panose="020B0604020202020204" pitchFamily="34" charset="0"/>
              </a:rPr>
              <a:t>rd</a:t>
            </a:r>
            <a:r>
              <a:rPr lang="es-ES" altLang="es-ES" smtClean="0">
                <a:cs typeface="Arial" panose="020B0604020202020204" pitchFamily="34" charset="0"/>
              </a:rPr>
              <a:t> (and last) mission to draft manual inspections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74675" y="2469501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Activity 1.2, mission 9: 1</a:t>
            </a:r>
            <a:r>
              <a:rPr lang="en-US" altLang="es-ES" baseline="30000" smtClean="0">
                <a:cs typeface="Arial" panose="020B0604020202020204" pitchFamily="34" charset="0"/>
              </a:rPr>
              <a:t>st</a:t>
            </a:r>
            <a:r>
              <a:rPr lang="en-US" altLang="es-ES" smtClean="0">
                <a:cs typeface="Arial" panose="020B0604020202020204" pitchFamily="34" charset="0"/>
              </a:rPr>
              <a:t> mission to draft BAT guidance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574675" y="1981344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1.2, mission 3: 2</a:t>
            </a:r>
            <a:r>
              <a:rPr lang="en-GB" altLang="es-ES" baseline="30000" smtClean="0">
                <a:cs typeface="Arial" panose="020B0604020202020204" pitchFamily="34" charset="0"/>
              </a:rPr>
              <a:t>nd</a:t>
            </a:r>
            <a:r>
              <a:rPr lang="en-GB" altLang="es-ES" smtClean="0">
                <a:cs typeface="Arial" panose="020B0604020202020204" pitchFamily="34" charset="0"/>
              </a:rPr>
              <a:t> mission to draft manual inspections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74675" y="2952894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Quarterly Report 2, Operative Side Letter 3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574675" y="3962544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2.1, mission 5: risk matrix-based approach to plan inspections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87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4" grpId="0"/>
      <p:bldP spid="23" grpId="0"/>
      <p:bldP spid="24" grpId="0"/>
      <p:bldP spid="26" grpId="0"/>
      <p:bldP spid="32" grpId="0"/>
      <p:bldP spid="33" grpId="0"/>
      <p:bldP spid="35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PROGRAMME NEXT 6 MONTHS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55600" y="5151954"/>
            <a:ext cx="3154364" cy="45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October </a:t>
            </a:r>
            <a:r>
              <a:rPr lang="en-GB" altLang="es-ES" sz="2000" u="sng" smtClean="0">
                <a:latin typeface="Book Antiqua" panose="02040602050305030304" pitchFamily="18" charset="0"/>
              </a:rPr>
              <a:t>(until 11</a:t>
            </a:r>
            <a:r>
              <a:rPr lang="en-GB" altLang="es-ES" sz="20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000" u="sng" smtClean="0">
                <a:latin typeface="Book Antiqua" panose="02040602050305030304" pitchFamily="18" charset="0"/>
              </a:rPr>
              <a:t> )</a:t>
            </a:r>
            <a:endParaRPr lang="en-GB" altLang="es-ES" sz="2000" u="sng">
              <a:latin typeface="Book Antiqua" panose="02040602050305030304" pitchFamily="18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74675" y="5619894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No mission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355600" y="150936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September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74675" y="4476894"/>
            <a:ext cx="59594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1.4, mission 2: study tour to Portugal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74675" y="3452956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Activity 2.2, mission 4: training curricula for RMCEI implementation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74675" y="2469501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Activity 1.2, mission 5: 1</a:t>
            </a:r>
            <a:r>
              <a:rPr lang="en-US" altLang="es-ES" baseline="30000" smtClean="0">
                <a:cs typeface="Arial" panose="020B0604020202020204" pitchFamily="34" charset="0"/>
              </a:rPr>
              <a:t>st</a:t>
            </a:r>
            <a:r>
              <a:rPr lang="en-US" altLang="es-ES" smtClean="0">
                <a:cs typeface="Arial" panose="020B0604020202020204" pitchFamily="34" charset="0"/>
              </a:rPr>
              <a:t> mission to draft check lists waste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574675" y="1981344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1.3, mission 2: training programme &amp; start drafting materials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74675" y="2952894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3.1, mission 1: Analysis of BPMS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574675" y="3962544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Activity 2.1, mission 4: finalise proposals for new Law for Insp. on Env.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1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26" grpId="0"/>
      <p:bldP spid="32" grpId="0"/>
      <p:bldP spid="33" grpId="0"/>
      <p:bldP spid="35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8250" y="804863"/>
            <a:ext cx="634523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OPERATIVE SIDE LETTER 2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652588"/>
            <a:ext cx="64252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If no objections to contents, time for approval?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85750" y="2174013"/>
            <a:ext cx="7766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n-U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Slight </a:t>
            </a:r>
            <a:r>
              <a:rPr lang="en-US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change: delete from mission 1.2.7 </a:t>
            </a:r>
            <a:r>
              <a:rPr lang="en-U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names </a:t>
            </a:r>
            <a:r>
              <a:rPr lang="en-US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of </a:t>
            </a:r>
            <a:r>
              <a:rPr lang="en-U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experts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7740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04863"/>
            <a:ext cx="9085264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ADDENDUM 1: Changes since version 15</a:t>
            </a:r>
            <a:r>
              <a:rPr lang="en-U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</a:t>
            </a: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April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434222"/>
            <a:ext cx="76017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Main text: Cumulative amount (due to corrigendum SL2)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85750" y="3905288"/>
            <a:ext cx="40371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n-U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Annex 3 (explanatory note):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091069" y="5266450"/>
            <a:ext cx="6004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Correction of amounts stated for translation/interpretation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091069" y="4828278"/>
            <a:ext cx="53226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Dimitris </a:t>
            </a:r>
            <a:r>
              <a:rPr lang="en-US" altLang="es-ES">
                <a:latin typeface="Calibri" pitchFamily="34" charset="0"/>
              </a:rPr>
              <a:t>Tsotsos is included in activities 1.2 and 1.3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091069" y="4390105"/>
            <a:ext cx="65176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Rob </a:t>
            </a:r>
            <a:r>
              <a:rPr lang="en-US" altLang="es-ES">
                <a:latin typeface="Calibri" pitchFamily="34" charset="0"/>
              </a:rPr>
              <a:t>Kramers is assigned as Component Leader of Component 2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285750" y="2012797"/>
            <a:ext cx="49353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n-U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Annex 2 (original &amp; amended text</a:t>
            </a:r>
            <a:r>
              <a:rPr lang="en-U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):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1091069" y="2935787"/>
            <a:ext cx="53226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Dimitris </a:t>
            </a:r>
            <a:r>
              <a:rPr lang="en-US" altLang="es-ES">
                <a:latin typeface="Calibri" pitchFamily="34" charset="0"/>
              </a:rPr>
              <a:t>Tsotsos is included in activities 1.2 and 1.3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1091069" y="5718488"/>
            <a:ext cx="7196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B.1.1.7 : Draft proposals for structure and contents, not Twinning Fiches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091069" y="2497614"/>
            <a:ext cx="65176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Rob </a:t>
            </a:r>
            <a:r>
              <a:rPr lang="en-US" altLang="es-ES">
                <a:latin typeface="Calibri" pitchFamily="34" charset="0"/>
              </a:rPr>
              <a:t>Kramers is assigned as Component Leader of Component 2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091069" y="3371070"/>
            <a:ext cx="71960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B.1.1.7 : Draft proposals for structure and contents, not Twinning Fiches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59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/>
      <p:bldP spid="24" grpId="0"/>
      <p:bldP spid="26" grpId="0"/>
      <p:bldP spid="33" grpId="0"/>
      <p:bldP spid="35" grpId="0"/>
      <p:bldP spid="36" grpId="0"/>
      <p:bldP spid="19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4550" y="804863"/>
            <a:ext cx="2097088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OUTLINE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3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277583" y="1581833"/>
            <a:ext cx="64785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1</a:t>
            </a:r>
            <a:r>
              <a:rPr lang="es-ES" altLang="es-ES" sz="2000" baseline="30000" smtClean="0"/>
              <a:t>st</a:t>
            </a:r>
            <a:r>
              <a:rPr lang="es-ES" altLang="es-ES" sz="2000" smtClean="0"/>
              <a:t> </a:t>
            </a:r>
            <a:r>
              <a:rPr lang="es-ES" altLang="es-ES" sz="2000"/>
              <a:t>quarter assessment (</a:t>
            </a:r>
            <a:r>
              <a:rPr lang="es-ES" altLang="es-ES" sz="2000" smtClean="0"/>
              <a:t>12 </a:t>
            </a:r>
            <a:r>
              <a:rPr lang="es-ES" altLang="es-ES" sz="2000"/>
              <a:t>January – </a:t>
            </a:r>
            <a:r>
              <a:rPr lang="es-ES" altLang="es-ES" sz="2000" smtClean="0"/>
              <a:t>11 April 2015) </a:t>
            </a:r>
            <a:endParaRPr lang="es-ES" altLang="es-ES" sz="2000"/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277583" y="4252008"/>
            <a:ext cx="18969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Addendum </a:t>
            </a:r>
            <a:r>
              <a:rPr lang="es-ES" altLang="es-ES" sz="2000" smtClean="0"/>
              <a:t>1</a:t>
            </a:r>
            <a:endParaRPr lang="es-ES" altLang="es-ES" sz="2000"/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277583" y="4927828"/>
            <a:ext cx="23374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Inception Report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277583" y="2886758"/>
            <a:ext cx="71116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Programme for next 6 months (12 </a:t>
            </a:r>
            <a:r>
              <a:rPr lang="es-ES" altLang="es-ES" sz="2000"/>
              <a:t>April – </a:t>
            </a:r>
            <a:r>
              <a:rPr lang="es-ES" altLang="es-ES" sz="2000" smtClean="0"/>
              <a:t>11 October 2015)</a:t>
            </a:r>
            <a:endParaRPr lang="es-ES" altLang="es-ES" sz="2000"/>
          </a:p>
        </p:txBody>
      </p: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277583" y="3566208"/>
            <a:ext cx="30909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Operative Side Letter 2</a:t>
            </a:r>
            <a:endParaRPr lang="es-ES" altLang="es-ES" sz="2000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277583" y="2233612"/>
            <a:ext cx="25635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s-ES" altLang="es-ES" sz="2000"/>
              <a:t> </a:t>
            </a:r>
            <a:r>
              <a:rPr lang="es-ES" altLang="es-ES" sz="2000" smtClean="0"/>
              <a:t>Quarterly Report 1</a:t>
            </a:r>
            <a:endParaRPr lang="es-ES" altLang="es-E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5" grpId="0"/>
      <p:bldP spid="36" grpId="0"/>
      <p:bldP spid="37" grpId="0"/>
      <p:bldP spid="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04863"/>
            <a:ext cx="9085264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INCEPTION REPORT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475164"/>
            <a:ext cx="2948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Agreed by Partners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85750" y="2682389"/>
            <a:ext cx="238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n-U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Calendar in A3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3" name="Text Box 6"/>
          <p:cNvSpPr txBox="1">
            <a:spLocks noChangeArrowheads="1"/>
          </p:cNvSpPr>
          <p:nvPr/>
        </p:nvSpPr>
        <p:spPr bwMode="auto">
          <a:xfrm>
            <a:off x="285750" y="2053739"/>
            <a:ext cx="36359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n-U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 line with Addendum 1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88022" y="3285166"/>
            <a:ext cx="18857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n-U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Highlights: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091069" y="4775126"/>
            <a:ext cx="66797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Act. 1.2: industrial activities </a:t>
            </a:r>
            <a:r>
              <a:rPr lang="es-ES" altLang="es-ES" smtClean="0">
                <a:latin typeface="Calibri" pitchFamily="34" charset="0"/>
                <a:sym typeface="Wingdings" panose="05000000000000000000" pitchFamily="2" charset="2"/>
              </a:rPr>
              <a:t> factsheets + list of issues to inspect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091069" y="4336954"/>
            <a:ext cx="718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Act. 1.2: inspection manual integrating IPPC/BAT guidelines + check lists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091069" y="3898781"/>
            <a:ext cx="5130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Act. 1.1: mission 1.1.6, proposals for new projects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1091069" y="5227164"/>
            <a:ext cx="7358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Act. 1.2: will take into account materials from previous Twinning on Waste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08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33" grpId="0"/>
      <p:bldP spid="14" grpId="0"/>
      <p:bldP spid="15" grpId="0"/>
      <p:bldP spid="19" grpId="0"/>
      <p:bldP spid="21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04863"/>
            <a:ext cx="9085264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INCEPTION REPORT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88022" y="1684966"/>
            <a:ext cx="18857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n-U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Highlights: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091069" y="3174926"/>
            <a:ext cx="26212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Act. 3.1: BPMS &amp; IRAM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1091069" y="2736754"/>
            <a:ext cx="31133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Act. 2.2: RMCEI + IED art. 23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091069" y="2298581"/>
            <a:ext cx="27896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altLang="es-ES" smtClean="0">
                <a:latin typeface="Calibri" pitchFamily="34" charset="0"/>
              </a:rPr>
              <a:t>Act. 1.3: train the trainer</a:t>
            </a:r>
            <a:endParaRPr lang="es-ES" alt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3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341650" y="1601335"/>
            <a:ext cx="822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GB" sz="4000">
                <a:solidFill>
                  <a:srgbClr val="000099"/>
                </a:solidFill>
                <a:latin typeface="Calibri" pitchFamily="34" charset="0"/>
              </a:rPr>
              <a:t>Thank you very much !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000">
              <a:solidFill>
                <a:srgbClr val="000099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az-Cyrl-AZ" sz="4000" smtClean="0">
                <a:solidFill>
                  <a:srgbClr val="000099"/>
                </a:solidFill>
                <a:latin typeface="Calibri" pitchFamily="34" charset="0"/>
              </a:rPr>
              <a:t>Благодарам</a:t>
            </a:r>
            <a:r>
              <a:rPr lang="es-ES" sz="400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az-Cyrl-AZ" sz="4000">
                <a:solidFill>
                  <a:srgbClr val="000099"/>
                </a:solidFill>
                <a:latin typeface="Calibri" pitchFamily="34" charset="0"/>
              </a:rPr>
              <a:t>многу</a:t>
            </a:r>
            <a:r>
              <a:rPr lang="fr-FR" sz="4000">
                <a:solidFill>
                  <a:srgbClr val="000099"/>
                </a:solidFill>
                <a:latin typeface="Calibri" pitchFamily="34" charset="0"/>
              </a:rPr>
              <a:t>!</a:t>
            </a:r>
            <a:endParaRPr lang="fr-FR" sz="7200" b="1">
              <a:solidFill>
                <a:srgbClr val="0070C0"/>
              </a:solidFill>
              <a:latin typeface="Gill Sans MT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 i="1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fr-FR" sz="2400">
              <a:latin typeface="Calibri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0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Project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2770414" y="5008564"/>
            <a:ext cx="33720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blinkov_d@yahoo.com</a:t>
            </a:r>
          </a:p>
          <a:p>
            <a:pPr algn="ctr"/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inspection.cs@gmail.com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3145033" y="3963535"/>
            <a:ext cx="2622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altLang="es-ES" sz="2800" b="1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www.sei.org.mk</a:t>
            </a:r>
            <a:endParaRPr lang="es-ES" altLang="es-ES" sz="2800" b="1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8829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301703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Coordination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5750" y="1701572"/>
            <a:ext cx="8679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Initial meetings: </a:t>
            </a:r>
            <a:r>
              <a:rPr lang="es-ES" altLang="es-ES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SEI, MoEPP, ZELS, MoLSG, local inspectors, industries, CFCD, DEU</a:t>
            </a:r>
            <a:endParaRPr lang="es-ES" altLang="es-ES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85750" y="3236460"/>
            <a:ext cx="2988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Info exchange with: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699182" y="4765677"/>
            <a:ext cx="39445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Twinning Air Quality (not yet started)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699182" y="4259265"/>
            <a:ext cx="32632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Twinning IED (not yet started)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35" name="Text Box 8"/>
          <p:cNvSpPr txBox="1">
            <a:spLocks noChangeArrowheads="1"/>
          </p:cNvSpPr>
          <p:nvPr/>
        </p:nvSpPr>
        <p:spPr bwMode="auto">
          <a:xfrm>
            <a:off x="699182" y="3752852"/>
            <a:ext cx="33554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" altLang="es-ES" smtClean="0">
                <a:latin typeface="Calibri" pitchFamily="34" charset="0"/>
              </a:rPr>
              <a:t>TA Project Water Management</a:t>
            </a:r>
            <a:endParaRPr lang="es-ES" altLang="es-ES">
              <a:latin typeface="Calibri" pitchFamily="34" charset="0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719898"/>
            <a:ext cx="270606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85750" y="2469017"/>
            <a:ext cx="68693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4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4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Coordination with TA project supporting local level</a:t>
            </a:r>
            <a:endParaRPr lang="es-ES" altLang="es-ES" sz="24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32" grpId="0"/>
      <p:bldP spid="33" grpId="0"/>
      <p:bldP spid="35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8" y="669727"/>
            <a:ext cx="3383346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Communication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87776" y="1701572"/>
            <a:ext cx="3761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Website: www.sei.gov.mk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87776" y="4771351"/>
            <a:ext cx="5194564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Training on Twinning + monitoring visit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719898"/>
            <a:ext cx="270606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87776" y="2469017"/>
            <a:ext cx="8818376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</a:t>
            </a:r>
            <a:r>
              <a:rPr lang="es-ES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Other visibility materials: leaflet, notebooks, folder, pen, mug,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banner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87776" y="3236460"/>
            <a:ext cx="2254913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Questionnaire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87776" y="3987578"/>
            <a:ext cx="2511008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_tradnl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  </a:t>
            </a:r>
            <a:r>
              <a:rPr lang="es-ES" altLang="es-ES" sz="23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Bitola </a:t>
            </a:r>
            <a:r>
              <a:rPr lang="es-ES" altLang="es-ES" sz="2300" smtClean="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University</a:t>
            </a:r>
            <a:endParaRPr lang="es-ES" altLang="es-ES" sz="2300">
              <a:solidFill>
                <a:srgbClr val="000000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9685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/>
      <p:bldP spid="19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Progress vs. Work Plan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719898"/>
            <a:ext cx="270606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617" y="1749996"/>
            <a:ext cx="8693155" cy="363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2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Progress vs. Work Plan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719898"/>
            <a:ext cx="270606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2655" y="1541662"/>
            <a:ext cx="8656574" cy="3245272"/>
          </a:xfrm>
          <a:prstGeom prst="rect">
            <a:avLst/>
          </a:prstGeom>
        </p:spPr>
      </p:pic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554772" y="5038930"/>
            <a:ext cx="670327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ü"/>
            </a:pPr>
            <a:r>
              <a:rPr lang="en-GB" altLang="es-ES" sz="2600">
                <a:latin typeface="Georgia" panose="02040502050405020303" pitchFamily="18" charset="0"/>
              </a:rPr>
              <a:t> </a:t>
            </a:r>
            <a:r>
              <a:rPr lang="en-GB" altLang="es-ES" sz="2600" smtClean="0">
                <a:latin typeface="Georgia" panose="02040502050405020303" pitchFamily="18" charset="0"/>
              </a:rPr>
              <a:t>Good (delay in Kick-off requested by BC) </a:t>
            </a:r>
            <a:endParaRPr lang="en-GB" altLang="es-ES" sz="260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0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719898"/>
            <a:ext cx="270606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55600" y="3719513"/>
            <a:ext cx="19304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>
                <a:latin typeface="Book Antiqua" panose="02040602050305030304" pitchFamily="18" charset="0"/>
              </a:rPr>
              <a:t>February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55600" y="1458565"/>
            <a:ext cx="4006850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January </a:t>
            </a:r>
            <a:r>
              <a:rPr lang="en-GB" altLang="es-ES" u="sng" smtClean="0">
                <a:latin typeface="Book Antiqua" panose="02040602050305030304" pitchFamily="18" charset="0"/>
              </a:rPr>
              <a:t>(starting 12</a:t>
            </a:r>
            <a:r>
              <a:rPr lang="en-GB" altLang="es-ES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u="sng" smtClean="0">
                <a:latin typeface="Book Antiqua" panose="02040602050305030304" pitchFamily="18" charset="0"/>
              </a:rPr>
              <a:t> )</a:t>
            </a:r>
            <a:endParaRPr lang="en-GB" altLang="es-ES" u="sng">
              <a:latin typeface="Book Antiqua" panose="02040602050305030304" pitchFamily="18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574675" y="5162694"/>
            <a:ext cx="61118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1.1, mission 1 (institutional assessment)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74675" y="1924194"/>
            <a:ext cx="8069263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Arrival RTA, selection of assistants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574675" y="2452831"/>
            <a:ext cx="571182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Initial meetings with MoEPP, ZELS, CFCD, DEU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74675" y="2957656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Discussion with SEI key staff about their needs &amp; definition of work plan 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74675" y="4679301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 </a:t>
            </a:r>
            <a:r>
              <a:rPr lang="en-US" altLang="es-ES" smtClean="0">
                <a:cs typeface="Arial" panose="020B0604020202020204" pitchFamily="34" charset="0"/>
              </a:rPr>
              <a:t>Website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574675" y="4191144"/>
            <a:ext cx="61118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Further meetings with inspectors &amp; other stakeholders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79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4" grpId="0"/>
      <p:bldP spid="25" grpId="0"/>
      <p:bldP spid="26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719898"/>
            <a:ext cx="270606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355600" y="1458913"/>
            <a:ext cx="19304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March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574675" y="1924194"/>
            <a:ext cx="8069263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2.1, mission 1: legal assessment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574675" y="2452831"/>
            <a:ext cx="731202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2.2, mission 1: review related to inspection planning &amp; reporting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74675" y="3452956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>
                <a:cs typeface="Arial" panose="020B0604020202020204" pitchFamily="34" charset="0"/>
              </a:rPr>
              <a:t>2.1, mission </a:t>
            </a:r>
            <a:r>
              <a:rPr lang="en-US" altLang="es-ES" smtClean="0">
                <a:cs typeface="Arial" panose="020B0604020202020204" pitchFamily="34" charset="0"/>
              </a:rPr>
              <a:t>2: </a:t>
            </a:r>
            <a:r>
              <a:rPr lang="en-US" altLang="es-ES">
                <a:cs typeface="Arial" panose="020B0604020202020204" pitchFamily="34" charset="0"/>
              </a:rPr>
              <a:t>legal </a:t>
            </a:r>
            <a:r>
              <a:rPr lang="en-US" altLang="es-ES" smtClean="0">
                <a:cs typeface="Arial" panose="020B0604020202020204" pitchFamily="34" charset="0"/>
              </a:rPr>
              <a:t>assessment &amp; discussion of new Law for Insp. on Env.</a:t>
            </a:r>
            <a:r>
              <a:rPr lang="en-GB" altLang="es-ES" smtClean="0">
                <a:cs typeface="Arial" panose="020B0604020202020204" pitchFamily="34" charset="0"/>
              </a:rPr>
              <a:t> 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74675" y="4012551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Delivery of Addendum 1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574675" y="2957656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1.1, mission </a:t>
            </a:r>
            <a:r>
              <a:rPr lang="en-GB" altLang="es-ES" smtClean="0">
                <a:cs typeface="Arial" panose="020B0604020202020204" pitchFamily="34" charset="0"/>
              </a:rPr>
              <a:t>2 </a:t>
            </a:r>
            <a:r>
              <a:rPr lang="en-GB" altLang="es-ES">
                <a:cs typeface="Arial" panose="020B0604020202020204" pitchFamily="34" charset="0"/>
              </a:rPr>
              <a:t>(institutional assessment)</a:t>
            </a:r>
            <a:r>
              <a:rPr lang="en-GB" altLang="es-ES" smtClean="0">
                <a:cs typeface="Arial" panose="020B0604020202020204" pitchFamily="34" charset="0"/>
              </a:rPr>
              <a:t> 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8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33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7"/>
          <p:cNvSpPr>
            <a:spLocks noChangeShapeType="1"/>
          </p:cNvSpPr>
          <p:nvPr/>
        </p:nvSpPr>
        <p:spPr bwMode="auto">
          <a:xfrm>
            <a:off x="304800" y="139065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56197" y="669727"/>
            <a:ext cx="3775231" cy="5699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Activities</a:t>
            </a:r>
            <a:endParaRPr lang="en-GB" sz="3000" dirty="0" smtClean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72655" y="168741"/>
            <a:ext cx="8565117" cy="380959"/>
            <a:chOff x="272655" y="168741"/>
            <a:chExt cx="8565117" cy="380959"/>
          </a:xfrm>
        </p:grpSpPr>
        <p:pic>
          <p:nvPicPr>
            <p:cNvPr id="22" name="Picture 6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9964" y="168741"/>
              <a:ext cx="524979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7426" y="168743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8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93303" y="168742"/>
              <a:ext cx="526294" cy="349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3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2655" y="174491"/>
              <a:ext cx="564235" cy="375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10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66850" y="168744"/>
              <a:ext cx="570922" cy="380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46209" y="6261100"/>
            <a:ext cx="2739055" cy="596900"/>
          </a:xfrm>
        </p:spPr>
        <p:txBody>
          <a:bodyPr/>
          <a:lstStyle/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Twinning </a:t>
            </a:r>
            <a:r>
              <a:rPr lang="nl-NL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roject</a:t>
            </a:r>
          </a:p>
          <a:p>
            <a:pPr algn="r">
              <a:lnSpc>
                <a:spcPts val="1900"/>
              </a:lnSpc>
              <a:defRPr/>
            </a:pPr>
            <a:r>
              <a:rPr lang="nl-NL" smtClean="0">
                <a:solidFill>
                  <a:schemeClr val="accent6">
                    <a:lumMod val="50000"/>
                  </a:schemeClr>
                </a:solidFill>
              </a:rPr>
              <a:t>ENEA – ENforcing Environmental Acquis 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719898"/>
            <a:ext cx="2706062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s-ES" altLang="es-ES" sz="3600" baseline="300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</a:t>
            </a:r>
            <a:r>
              <a:rPr lang="es-ES" altLang="es-ES" sz="36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QUARTER:</a:t>
            </a:r>
            <a:endParaRPr lang="en-GB" sz="3600" dirty="0" smtClean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55600" y="406206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Main outputs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574675" y="5505594"/>
            <a:ext cx="61118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Legal assessment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574675" y="6005656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s-ES" altLang="es-ES" smtClean="0">
                <a:cs typeface="Arial" panose="020B0604020202020204" pitchFamily="34" charset="0"/>
              </a:rPr>
              <a:t> Inception Report – Addendum 1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574675" y="5022201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Institutional assessment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574675" y="4534044"/>
            <a:ext cx="61118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SEI website &amp; project leaflet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355600" y="1509364"/>
            <a:ext cx="3154364" cy="45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GB" altLang="es-ES" sz="2800" u="sng" smtClean="0">
                <a:latin typeface="Book Antiqua" panose="02040602050305030304" pitchFamily="18" charset="0"/>
              </a:rPr>
              <a:t>April </a:t>
            </a:r>
            <a:r>
              <a:rPr lang="en-GB" altLang="es-ES" sz="2400" u="sng" smtClean="0">
                <a:latin typeface="Book Antiqua" panose="02040602050305030304" pitchFamily="18" charset="0"/>
              </a:rPr>
              <a:t>(ending 11</a:t>
            </a:r>
            <a:r>
              <a:rPr lang="en-GB" altLang="es-ES" sz="2400" u="sng" baseline="30000" smtClean="0">
                <a:latin typeface="Book Antiqua" panose="02040602050305030304" pitchFamily="18" charset="0"/>
              </a:rPr>
              <a:t>th</a:t>
            </a:r>
            <a:r>
              <a:rPr lang="en-GB" altLang="es-ES" sz="2400" u="sng" smtClean="0">
                <a:latin typeface="Book Antiqua" panose="02040602050305030304" pitchFamily="18" charset="0"/>
              </a:rPr>
              <a:t> )</a:t>
            </a:r>
            <a:endParaRPr lang="en-GB" altLang="es-ES" sz="2400" u="sng">
              <a:latin typeface="Book Antiqua" panose="02040602050305030304" pitchFamily="18" charset="0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574675" y="2952894"/>
            <a:ext cx="61118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Preparation missions April – May: Side Letter 3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574675" y="3452956"/>
            <a:ext cx="8212138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s-ES" altLang="es-ES" smtClean="0">
                <a:cs typeface="Arial" panose="020B0604020202020204" pitchFamily="34" charset="0"/>
              </a:rPr>
              <a:t>Start drafting Inception Report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>
            <a:off x="574675" y="2469501"/>
            <a:ext cx="7854950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US" altLang="es-ES" smtClean="0">
                <a:cs typeface="Arial" panose="020B0604020202020204" pitchFamily="34" charset="0"/>
              </a:rPr>
              <a:t>Preparation visibility materials</a:t>
            </a:r>
            <a:endParaRPr lang="en-GB" altLang="es-ES">
              <a:cs typeface="Arial" panose="020B0604020202020204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574675" y="1981344"/>
            <a:ext cx="6111875" cy="52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3400"/>
              </a:lnSpc>
              <a:buFont typeface="Wingdings" panose="05000000000000000000" pitchFamily="2" charset="2"/>
              <a:buChar char="Ø"/>
            </a:pPr>
            <a:r>
              <a:rPr lang="en-GB" altLang="es-ES">
                <a:cs typeface="Arial" panose="020B0604020202020204" pitchFamily="34" charset="0"/>
              </a:rPr>
              <a:t> </a:t>
            </a:r>
            <a:r>
              <a:rPr lang="en-GB" altLang="es-ES" smtClean="0">
                <a:cs typeface="Arial" panose="020B0604020202020204" pitchFamily="34" charset="0"/>
              </a:rPr>
              <a:t>Preparation Kick-off</a:t>
            </a:r>
            <a:endParaRPr lang="en-GB" altLang="es-E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66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6" grpId="0"/>
      <p:bldP spid="3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2892</TotalTime>
  <Words>1183</Words>
  <Application>Microsoft Office PowerPoint</Application>
  <PresentationFormat>On-screen Show (4:3)</PresentationFormat>
  <Paragraphs>195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ＭＳ Ｐゴシック</vt:lpstr>
      <vt:lpstr>宋体</vt:lpstr>
      <vt:lpstr>Arial</vt:lpstr>
      <vt:lpstr>Book Antiqua</vt:lpstr>
      <vt:lpstr>Calibri</vt:lpstr>
      <vt:lpstr>Calibri Light</vt:lpstr>
      <vt:lpstr>Century Gothic</vt:lpstr>
      <vt:lpstr>Georgia</vt:lpstr>
      <vt:lpstr>Gill Sans MT</vt:lpstr>
      <vt:lpstr>Mathematica1</vt:lpstr>
      <vt:lpstr>Wingdings</vt:lpstr>
      <vt:lpstr>Office Theme</vt:lpstr>
      <vt:lpstr>Twinning project  ENEA – ENforcing Environmental Acquis</vt:lpstr>
      <vt:lpstr>OUTLINE</vt:lpstr>
      <vt:lpstr>Coordination</vt:lpstr>
      <vt:lpstr>Communication</vt:lpstr>
      <vt:lpstr>Progress vs. Work Plan</vt:lpstr>
      <vt:lpstr>Progress vs. Work Plan</vt:lpstr>
      <vt:lpstr>Activities</vt:lpstr>
      <vt:lpstr>Activities</vt:lpstr>
      <vt:lpstr>Activities</vt:lpstr>
      <vt:lpstr>Activities</vt:lpstr>
      <vt:lpstr>Participation BC experts</vt:lpstr>
      <vt:lpstr>Expenditures</vt:lpstr>
      <vt:lpstr>QUARTERLY REPORT</vt:lpstr>
      <vt:lpstr>PROGRAMME NEXT 6 MONTHS</vt:lpstr>
      <vt:lpstr>PROGRAMME NEXT 6 MONTHS</vt:lpstr>
      <vt:lpstr>PROGRAMME NEXT 6 MONTHS</vt:lpstr>
      <vt:lpstr>PROGRAMME NEXT 6 MONTHS</vt:lpstr>
      <vt:lpstr>OPERATIVE SIDE LETTER 2</vt:lpstr>
      <vt:lpstr>ADDENDUM 1: Changes since version 15th April</vt:lpstr>
      <vt:lpstr>INCEPTION REPORT</vt:lpstr>
      <vt:lpstr>INCEPTION REPORT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cesar</dc:creator>
  <cp:lastModifiedBy>cesar</cp:lastModifiedBy>
  <cp:revision>118</cp:revision>
  <cp:lastPrinted>2014-04-09T20:31:56Z</cp:lastPrinted>
  <dcterms:created xsi:type="dcterms:W3CDTF">2014-03-27T15:40:30Z</dcterms:created>
  <dcterms:modified xsi:type="dcterms:W3CDTF">2015-04-29T14:29:13Z</dcterms:modified>
</cp:coreProperties>
</file>