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3"/>
  </p:handoutMasterIdLst>
  <p:sldIdLst>
    <p:sldId id="256" r:id="rId2"/>
    <p:sldId id="257" r:id="rId3"/>
    <p:sldId id="285" r:id="rId4"/>
    <p:sldId id="289" r:id="rId5"/>
    <p:sldId id="286" r:id="rId6"/>
    <p:sldId id="278" r:id="rId7"/>
    <p:sldId id="290" r:id="rId8"/>
    <p:sldId id="291" r:id="rId9"/>
    <p:sldId id="292" r:id="rId10"/>
    <p:sldId id="293" r:id="rId11"/>
    <p:sldId id="294" r:id="rId12"/>
    <p:sldId id="280" r:id="rId13"/>
    <p:sldId id="281" r:id="rId14"/>
    <p:sldId id="295" r:id="rId15"/>
    <p:sldId id="282" r:id="rId16"/>
    <p:sldId id="283" r:id="rId17"/>
    <p:sldId id="284" r:id="rId18"/>
    <p:sldId id="296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276" r:id="rId30"/>
    <p:sldId id="297" r:id="rId31"/>
    <p:sldId id="299" r:id="rId32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8" autoAdjust="0"/>
    <p:restoredTop sz="94660"/>
  </p:normalViewPr>
  <p:slideViewPr>
    <p:cSldViewPr snapToGrid="0">
      <p:cViewPr varScale="1">
        <p:scale>
          <a:sx n="84" d="100"/>
          <a:sy n="84" d="100"/>
        </p:scale>
        <p:origin x="1651" y="77"/>
      </p:cViewPr>
      <p:guideLst>
        <p:guide orient="horz" pos="43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FCFEB-C941-4FCE-B7EC-20261283F023}" type="datetimeFigureOut">
              <a:rPr lang="es-ES" smtClean="0"/>
              <a:t>20/07/2016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D5087-6EBE-40F3-979C-D58D2D66FAD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825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7B3C-3FCD-4582-9837-8AEAEEE00AEE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B6128-2124-4512-A238-5C8342DCD29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4E91-B0EA-4C9A-A420-284643E2A218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7896D-22D2-4F94-B48F-0871D7A4780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1483C-2D1B-47EE-88F3-AF225DCC1408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CDD90-B199-42A8-95A5-8C13D116141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AB5C-9CF2-44BA-9B2D-8FDF281CA264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C58CC-EA43-4951-B373-6D9AE24A49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5C8EE-3E18-4A23-8093-96A236CD566B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9D9DD-24A7-4BA0-8186-4E94E41FB1D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230B7-93B3-4928-9FFB-3EB877F126F9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AB99-38FC-4320-9FE0-53F03845462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8728B-7655-4947-AFD7-11A8A560107C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CEBBE-B31C-4A17-AFCA-20C63F075DC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26D7E-4CD0-4EFC-90C1-728A2DF5ACCA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86E7A-25F7-424E-BA89-DC5AC61C6F5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2F28B-EDDE-4075-8E8C-56D28ABF3174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D551E-6BBB-4859-880B-2A43781215D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C7DA7-73AF-4654-90A9-3EA69ED81D9D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ED75-B136-4C02-BD67-DD85A15269F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F4204-3478-474A-B077-D61378567252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CD608-E2DE-4CAE-A8EE-3F2387C892F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9F0382-9583-4E23-B0EB-A36007AC1EEC}" type="datetimeFigureOut">
              <a:rPr lang="es-ES"/>
              <a:pPr>
                <a:defRPr/>
              </a:pPr>
              <a:t>20/07/2016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AC0615-7D6F-4EC2-B27E-9A22CEDB2B9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3323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5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2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9701"/>
            <a:ext cx="9144000" cy="165969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</a:t>
            </a: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вининг проект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ENEA 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– </a:t>
            </a:r>
            <a:r>
              <a:rPr lang="mk-MK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Спроведување на законодавството во животната средина</a:t>
            </a:r>
            <a:r>
              <a:rPr lang="en-US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en-US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Преглед и Резултати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237277" y="5817583"/>
            <a:ext cx="275822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mk-MK" altLang="zh-CN" sz="2000" dirty="0" smtClean="0">
                <a:latin typeface="Century Gothic" pitchFamily="34" charset="0"/>
                <a:cs typeface="宋体"/>
              </a:rPr>
              <a:t>Скопје</a:t>
            </a:r>
            <a:r>
              <a:rPr lang="en-GB" altLang="zh-CN" sz="2000" dirty="0" smtClean="0">
                <a:latin typeface="Century Gothic" pitchFamily="34" charset="0"/>
                <a:cs typeface="宋体"/>
              </a:rPr>
              <a:t>, 20</a:t>
            </a:r>
            <a:r>
              <a:rPr lang="mk-MK" altLang="zh-CN" sz="2000" baseline="30000" dirty="0">
                <a:latin typeface="Century Gothic" pitchFamily="34" charset="0"/>
                <a:cs typeface="宋体"/>
              </a:rPr>
              <a:t> </a:t>
            </a:r>
            <a:r>
              <a:rPr lang="en-GB" altLang="zh-CN" sz="2000" dirty="0" smtClean="0">
                <a:latin typeface="Century Gothic" pitchFamily="34" charset="0"/>
                <a:cs typeface="宋体"/>
              </a:rPr>
              <a:t> </a:t>
            </a:r>
            <a:r>
              <a:rPr lang="mk-MK" altLang="zh-CN" sz="2000" dirty="0" smtClean="0">
                <a:latin typeface="Century Gothic" pitchFamily="34" charset="0"/>
                <a:cs typeface="宋体"/>
              </a:rPr>
              <a:t>јули </a:t>
            </a:r>
            <a:r>
              <a:rPr lang="en-GB" altLang="zh-CN" sz="2000" dirty="0" smtClean="0">
                <a:latin typeface="Century Gothic" pitchFamily="34" charset="0"/>
                <a:cs typeface="宋体"/>
              </a:rPr>
              <a:t>2016</a:t>
            </a:r>
            <a:endParaRPr lang="fr-FR" sz="2000" dirty="0">
              <a:latin typeface="Century Gothic" pitchFamily="34" charset="0"/>
            </a:endParaRPr>
          </a:p>
          <a:p>
            <a:pPr algn="ctr">
              <a:spcBef>
                <a:spcPct val="20000"/>
              </a:spcBef>
            </a:pPr>
            <a:endParaRPr lang="fr-FR" sz="2000" dirty="0">
              <a:latin typeface="Century Gothic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14" y="5999318"/>
            <a:ext cx="2257358" cy="703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88" y="2209396"/>
            <a:ext cx="5053399" cy="3399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46371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465" y="673575"/>
            <a:ext cx="3316772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ПРЕГЛЕД: Што</a:t>
            </a:r>
            <a:endParaRPr lang="en-GB" sz="32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22465" y="1241899"/>
            <a:ext cx="48999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Усвојување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на сите референтни </a:t>
            </a:r>
            <a:endParaRPr lang="es-ES" altLang="es-ES" sz="2400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r>
              <a:rPr lang="es-ES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  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точки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-„</a:t>
            </a:r>
            <a:r>
              <a:rPr lang="es-ES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benchmarks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„</a:t>
            </a:r>
            <a:endParaRPr lang="es-ES" altLang="es-ES" sz="24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22465" y="2026771"/>
            <a:ext cx="474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Адаптирање </a:t>
            </a:r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и одење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понатаму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89" y="518718"/>
            <a:ext cx="2431927" cy="2431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28" y="3011313"/>
            <a:ext cx="4624381" cy="3468286"/>
          </a:xfrm>
          <a:prstGeom prst="rect">
            <a:avLst/>
          </a:prstGeom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07165" y="3867269"/>
            <a:ext cx="1959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>
                <a:latin typeface="Calibri" pitchFamily="34" charset="0"/>
              </a:rPr>
              <a:t>Водич за отпад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7165" y="4302819"/>
            <a:ext cx="44278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>
                <a:latin typeface="Calibri" pitchFamily="34" charset="0"/>
              </a:rPr>
              <a:t>Прирачник за земање примероци и </a:t>
            </a:r>
            <a:endParaRPr lang="es-ES" altLang="es-ES" smtClean="0">
              <a:latin typeface="Calibri" pitchFamily="34" charset="0"/>
            </a:endParaRPr>
          </a:p>
          <a:p>
            <a:r>
              <a:rPr lang="es-ES" altLang="es-ES" smtClean="0">
                <a:latin typeface="Calibri" pitchFamily="34" charset="0"/>
              </a:rPr>
              <a:t>      </a:t>
            </a:r>
            <a:r>
              <a:rPr lang="mk-MK" altLang="es-ES" smtClean="0">
                <a:latin typeface="Calibri" pitchFamily="34" charset="0"/>
              </a:rPr>
              <a:t>контрола </a:t>
            </a:r>
            <a:r>
              <a:rPr lang="mk-MK" altLang="es-ES">
                <a:latin typeface="Calibri" pitchFamily="34" charset="0"/>
              </a:rPr>
              <a:t>на извештаите за </a:t>
            </a:r>
            <a:r>
              <a:rPr lang="mk-MK" altLang="es-ES" smtClean="0">
                <a:latin typeface="Calibri" pitchFamily="34" charset="0"/>
              </a:rPr>
              <a:t>само-монит</a:t>
            </a:r>
            <a:r>
              <a:rPr lang="es-ES" altLang="es-ES" smtClean="0">
                <a:latin typeface="Calibri" pitchFamily="34" charset="0"/>
              </a:rPr>
              <a:t>.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107165" y="5107186"/>
            <a:ext cx="41826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>
                <a:latin typeface="Calibri" pitchFamily="34" charset="0"/>
              </a:rPr>
              <a:t>Информативна сесија за </a:t>
            </a:r>
            <a:endParaRPr lang="es-ES" altLang="es-ES" smtClean="0">
              <a:latin typeface="Calibri" pitchFamily="34" charset="0"/>
            </a:endParaRPr>
          </a:p>
          <a:p>
            <a:r>
              <a:rPr lang="es-ES" altLang="es-ES">
                <a:latin typeface="Calibri" pitchFamily="34" charset="0"/>
              </a:rPr>
              <a:t> </a:t>
            </a:r>
            <a:r>
              <a:rPr lang="es-ES" altLang="es-ES" smtClean="0">
                <a:latin typeface="Calibri" pitchFamily="34" charset="0"/>
              </a:rPr>
              <a:t>     </a:t>
            </a:r>
            <a:r>
              <a:rPr lang="mk-MK" altLang="es-ES" smtClean="0">
                <a:latin typeface="Calibri" pitchFamily="34" charset="0"/>
              </a:rPr>
              <a:t>Инспекторатите</a:t>
            </a:r>
            <a:r>
              <a:rPr lang="es-ES" altLang="es-ES" smtClean="0">
                <a:latin typeface="Calibri" pitchFamily="34" charset="0"/>
              </a:rPr>
              <a:t> </a:t>
            </a:r>
            <a:r>
              <a:rPr lang="mk-MK" altLang="es-ES" smtClean="0">
                <a:latin typeface="Calibri" pitchFamily="34" charset="0"/>
              </a:rPr>
              <a:t>околу </a:t>
            </a:r>
            <a:r>
              <a:rPr lang="mk-MK" altLang="es-ES">
                <a:latin typeface="Calibri" pitchFamily="34" charset="0"/>
              </a:rPr>
              <a:t>можностите за </a:t>
            </a:r>
            <a:r>
              <a:rPr lang="es-ES" altLang="es-ES" smtClean="0">
                <a:latin typeface="Calibri" pitchFamily="34" charset="0"/>
              </a:rPr>
              <a:t> </a:t>
            </a:r>
          </a:p>
          <a:p>
            <a:r>
              <a:rPr lang="es-ES" altLang="es-ES">
                <a:latin typeface="Calibri" pitchFamily="34" charset="0"/>
              </a:rPr>
              <a:t> </a:t>
            </a:r>
            <a:r>
              <a:rPr lang="es-ES" altLang="es-ES" smtClean="0">
                <a:latin typeface="Calibri" pitchFamily="34" charset="0"/>
              </a:rPr>
              <a:t>     </a:t>
            </a:r>
            <a:r>
              <a:rPr lang="mk-MK" altLang="es-ES" smtClean="0">
                <a:latin typeface="Calibri" pitchFamily="34" charset="0"/>
              </a:rPr>
              <a:t>користење </a:t>
            </a:r>
            <a:r>
              <a:rPr lang="mk-MK" altLang="es-ES">
                <a:latin typeface="Calibri" pitchFamily="34" charset="0"/>
              </a:rPr>
              <a:t>на ЕУ фондовите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110569" y="3197786"/>
            <a:ext cx="3503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 dirty="0" smtClean="0">
                <a:latin typeface="Calibri" pitchFamily="34" charset="0"/>
              </a:rPr>
              <a:t>Нацрт Закон за инспекција во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животната средина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110569" y="2524904"/>
            <a:ext cx="42202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 smtClean="0">
                <a:latin typeface="Calibri" pitchFamily="34" charset="0"/>
              </a:rPr>
              <a:t>2 </a:t>
            </a:r>
            <a:r>
              <a:rPr lang="mk-MK" altLang="es-ES" dirty="0" smtClean="0">
                <a:latin typeface="Calibri" pitchFamily="34" charset="0"/>
              </a:rPr>
              <a:t>адендуми за оптимизирање на 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работниот план</a:t>
            </a:r>
            <a:endParaRPr lang="es-ES" altLang="es-E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465" y="673575"/>
            <a:ext cx="3316772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ПРЕГЛЕД: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mk-MK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Што</a:t>
            </a:r>
            <a:endParaRPr lang="en-GB" sz="32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22465" y="1228251"/>
            <a:ext cx="47620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Усвојување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на сите референтни </a:t>
            </a:r>
            <a:endParaRPr lang="es-ES" altLang="es-ES" sz="2400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r>
              <a:rPr lang="es-ES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  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точки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-„</a:t>
            </a:r>
            <a:r>
              <a:rPr lang="es-ES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benchmarks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„</a:t>
            </a:r>
            <a:endParaRPr lang="es-ES" altLang="es-ES" sz="24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</a:t>
            </a:r>
            <a:r>
              <a:rPr lang="nl-NL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07165" y="3867269"/>
            <a:ext cx="1959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>
                <a:latin typeface="Calibri" pitchFamily="34" charset="0"/>
              </a:rPr>
              <a:t>Водич за отпад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22465" y="2054064"/>
            <a:ext cx="474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Адаптирање и одење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понатаму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38" y="456885"/>
            <a:ext cx="2431927" cy="2431927"/>
          </a:xfrm>
          <a:prstGeom prst="rect">
            <a:avLst/>
          </a:prstGeom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07165" y="6105466"/>
            <a:ext cx="48137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 dirty="0" smtClean="0">
                <a:latin typeface="Calibri" pitchFamily="34" charset="0"/>
              </a:rPr>
              <a:t>Прес конференција во Стопанската Комора</a:t>
            </a:r>
            <a:endParaRPr lang="es-ES" altLang="es-ES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71" y="3005309"/>
            <a:ext cx="4732665" cy="2658512"/>
          </a:xfrm>
          <a:prstGeom prst="rect">
            <a:avLst/>
          </a:prstGeom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7165" y="4302819"/>
            <a:ext cx="41424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>
                <a:latin typeface="Calibri" pitchFamily="34" charset="0"/>
              </a:rPr>
              <a:t>Прирачник за земање примероци и </a:t>
            </a:r>
            <a:endParaRPr lang="es-ES" altLang="es-ES" smtClean="0">
              <a:latin typeface="Calibri" pitchFamily="34" charset="0"/>
            </a:endParaRPr>
          </a:p>
          <a:p>
            <a:r>
              <a:rPr lang="mk-MK" altLang="es-ES" smtClean="0">
                <a:latin typeface="Calibri" pitchFamily="34" charset="0"/>
              </a:rPr>
              <a:t>контрола </a:t>
            </a:r>
            <a:r>
              <a:rPr lang="mk-MK" altLang="es-ES">
                <a:latin typeface="Calibri" pitchFamily="34" charset="0"/>
              </a:rPr>
              <a:t>на извештаите за </a:t>
            </a:r>
            <a:r>
              <a:rPr lang="mk-MK" altLang="es-ES" smtClean="0">
                <a:latin typeface="Calibri" pitchFamily="34" charset="0"/>
              </a:rPr>
              <a:t>само-монит</a:t>
            </a:r>
            <a:r>
              <a:rPr lang="es-ES" altLang="es-ES" smtClean="0">
                <a:latin typeface="Calibri" pitchFamily="34" charset="0"/>
              </a:rPr>
              <a:t>.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107165" y="5107186"/>
            <a:ext cx="41826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>
                <a:latin typeface="Calibri" pitchFamily="34" charset="0"/>
              </a:rPr>
              <a:t>Информативна сесија за </a:t>
            </a:r>
            <a:endParaRPr lang="es-ES" altLang="es-ES" smtClean="0">
              <a:latin typeface="Calibri" pitchFamily="34" charset="0"/>
            </a:endParaRPr>
          </a:p>
          <a:p>
            <a:r>
              <a:rPr lang="es-ES" altLang="es-ES">
                <a:latin typeface="Calibri" pitchFamily="34" charset="0"/>
              </a:rPr>
              <a:t> </a:t>
            </a:r>
            <a:r>
              <a:rPr lang="es-ES" altLang="es-ES" smtClean="0">
                <a:latin typeface="Calibri" pitchFamily="34" charset="0"/>
              </a:rPr>
              <a:t>     </a:t>
            </a:r>
            <a:r>
              <a:rPr lang="mk-MK" altLang="es-ES" smtClean="0">
                <a:latin typeface="Calibri" pitchFamily="34" charset="0"/>
              </a:rPr>
              <a:t>Инспекторатите</a:t>
            </a:r>
            <a:r>
              <a:rPr lang="es-ES" altLang="es-ES" smtClean="0">
                <a:latin typeface="Calibri" pitchFamily="34" charset="0"/>
              </a:rPr>
              <a:t> </a:t>
            </a:r>
            <a:r>
              <a:rPr lang="mk-MK" altLang="es-ES" smtClean="0">
                <a:latin typeface="Calibri" pitchFamily="34" charset="0"/>
              </a:rPr>
              <a:t>околу </a:t>
            </a:r>
            <a:r>
              <a:rPr lang="mk-MK" altLang="es-ES">
                <a:latin typeface="Calibri" pitchFamily="34" charset="0"/>
              </a:rPr>
              <a:t>можностите за </a:t>
            </a:r>
            <a:r>
              <a:rPr lang="es-ES" altLang="es-ES" smtClean="0">
                <a:latin typeface="Calibri" pitchFamily="34" charset="0"/>
              </a:rPr>
              <a:t> </a:t>
            </a:r>
          </a:p>
          <a:p>
            <a:r>
              <a:rPr lang="es-ES" altLang="es-ES">
                <a:latin typeface="Calibri" pitchFamily="34" charset="0"/>
              </a:rPr>
              <a:t> </a:t>
            </a:r>
            <a:r>
              <a:rPr lang="es-ES" altLang="es-ES" smtClean="0">
                <a:latin typeface="Calibri" pitchFamily="34" charset="0"/>
              </a:rPr>
              <a:t>     </a:t>
            </a:r>
            <a:r>
              <a:rPr lang="mk-MK" altLang="es-ES" smtClean="0">
                <a:latin typeface="Calibri" pitchFamily="34" charset="0"/>
              </a:rPr>
              <a:t>користење </a:t>
            </a:r>
            <a:r>
              <a:rPr lang="mk-MK" altLang="es-ES">
                <a:latin typeface="Calibri" pitchFamily="34" charset="0"/>
              </a:rPr>
              <a:t>на ЕУ фондовите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10569" y="3197786"/>
            <a:ext cx="3503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 dirty="0" smtClean="0">
                <a:latin typeface="Calibri" pitchFamily="34" charset="0"/>
              </a:rPr>
              <a:t>Нацрт Закон за инспекција во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животната средина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110569" y="2524904"/>
            <a:ext cx="42202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 smtClean="0">
                <a:latin typeface="Calibri" pitchFamily="34" charset="0"/>
              </a:rPr>
              <a:t>2 </a:t>
            </a:r>
            <a:r>
              <a:rPr lang="mk-MK" altLang="es-ES" dirty="0" smtClean="0">
                <a:latin typeface="Calibri" pitchFamily="34" charset="0"/>
              </a:rPr>
              <a:t>адендуми за оптимизирање на 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работниот план</a:t>
            </a:r>
            <a:endParaRPr lang="es-ES" altLang="es-E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655" y="174491"/>
            <a:ext cx="564235" cy="37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6850" y="168744"/>
            <a:ext cx="570922" cy="38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86430" y="1399657"/>
            <a:ext cx="4104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Подобрување на 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системот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43" y="38100"/>
            <a:ext cx="3651608" cy="2184923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6430" y="674231"/>
            <a:ext cx="3608488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6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РЕЗУЛТАТИ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878651"/>
              </p:ext>
            </p:extLst>
          </p:nvPr>
        </p:nvGraphicFramePr>
        <p:xfrm>
          <a:off x="304798" y="2360863"/>
          <a:ext cx="8532973" cy="4226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579"/>
                <a:gridCol w="3702912"/>
                <a:gridCol w="4265482"/>
              </a:tblGrid>
              <a:tr h="305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Пред проектот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Сега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72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dirty="0" smtClean="0">
                          <a:effectLst/>
                        </a:rPr>
                        <a:t>Не постои гап анализа и споредба со стандардите на ЕУ.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b="1" dirty="0" smtClean="0">
                          <a:effectLst/>
                        </a:rPr>
                        <a:t>Извештај</a:t>
                      </a:r>
                      <a:r>
                        <a:rPr lang="mk-MK" sz="1600" b="1" baseline="0" dirty="0" smtClean="0">
                          <a:effectLst/>
                        </a:rPr>
                        <a:t> од оценувањето</a:t>
                      </a:r>
                      <a:r>
                        <a:rPr lang="en-US" sz="1600" b="1" dirty="0" smtClean="0">
                          <a:effectLst/>
                        </a:rPr>
                        <a:t> (</a:t>
                      </a:r>
                      <a:r>
                        <a:rPr lang="mk-MK" sz="1600" b="1" dirty="0" smtClean="0">
                          <a:effectLst/>
                        </a:rPr>
                        <a:t>институционален и правен</a:t>
                      </a:r>
                      <a:r>
                        <a:rPr lang="en-US" sz="1600" b="1" dirty="0" smtClean="0">
                          <a:effectLst/>
                        </a:rPr>
                        <a:t>)</a:t>
                      </a:r>
                      <a:endParaRPr lang="es-ES" sz="1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b="1" dirty="0" smtClean="0">
                          <a:effectLst/>
                        </a:rPr>
                        <a:t>Извештај со стратегија и предлози за подобрување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58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dirty="0" smtClean="0">
                          <a:effectLst/>
                        </a:rPr>
                        <a:t>Законодавството не е во линија со зак. На ЕУ во областа на инспекцијата во жс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(IED, RMCEI…)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b="1" dirty="0" smtClean="0">
                          <a:effectLst/>
                        </a:rPr>
                        <a:t>Изработен Нацрт закон за инспекција во жс.</a:t>
                      </a:r>
                      <a:endParaRPr lang="es-ES" sz="1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b="1" dirty="0" smtClean="0">
                          <a:effectLst/>
                        </a:rPr>
                        <a:t>Табела на усогласување со</a:t>
                      </a:r>
                      <a:r>
                        <a:rPr lang="en-US" sz="1600" b="1" dirty="0" smtClean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IED, RMCEI…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58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dirty="0" smtClean="0">
                          <a:effectLst/>
                        </a:rPr>
                        <a:t>Планирањето на инспекциите во</a:t>
                      </a:r>
                      <a:r>
                        <a:rPr lang="mk-MK" sz="1600" baseline="0" dirty="0" smtClean="0">
                          <a:effectLst/>
                        </a:rPr>
                        <a:t> жс не е во линија со стандардите на ЕУ.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b="1" dirty="0" smtClean="0">
                          <a:effectLst/>
                        </a:rPr>
                        <a:t>Софтверската алатка </a:t>
                      </a:r>
                      <a:r>
                        <a:rPr lang="en-US" sz="1600" b="1" dirty="0" smtClean="0">
                          <a:effectLst/>
                        </a:rPr>
                        <a:t>IRAM</a:t>
                      </a:r>
                      <a:r>
                        <a:rPr lang="mk-MK" sz="1600" b="1" dirty="0" smtClean="0">
                          <a:effectLst/>
                        </a:rPr>
                        <a:t> на ЕУ</a:t>
                      </a:r>
                      <a:r>
                        <a:rPr lang="en-US" sz="1600" b="1" dirty="0" smtClean="0">
                          <a:effectLst/>
                        </a:rPr>
                        <a:t> IMPEL</a:t>
                      </a:r>
                      <a:r>
                        <a:rPr lang="mk-MK" sz="1600" b="1" dirty="0" smtClean="0">
                          <a:effectLst/>
                        </a:rPr>
                        <a:t> мрежата за проценка на ризикот адаптирана на македонски услови и тековни обуки</a:t>
                      </a:r>
                      <a:r>
                        <a:rPr lang="mk-MK" sz="1600" b="1" baseline="0" dirty="0" smtClean="0">
                          <a:effectLst/>
                        </a:rPr>
                        <a:t> за тоа.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58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dirty="0" smtClean="0">
                          <a:effectLst/>
                        </a:rPr>
                        <a:t>Постоечки систем за евалуација на Инспекторатот и инспекторите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600" b="1" dirty="0" smtClean="0">
                          <a:effectLst/>
                        </a:rPr>
                        <a:t>Предлози за индикатори на работата за евалуација</a:t>
                      </a:r>
                      <a:r>
                        <a:rPr lang="mk-MK" sz="1600" b="1" baseline="0" dirty="0" smtClean="0">
                          <a:effectLst/>
                        </a:rPr>
                        <a:t> на Инспекторатот и инспекторите за животна средина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20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8240" y="1182289"/>
            <a:ext cx="24318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Обуки и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градење</a:t>
            </a:r>
            <a:endParaRPr lang="es-ES" altLang="es-ES" sz="2400" dirty="0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на капацитети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26" y="127206"/>
            <a:ext cx="2660000" cy="1994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11" y="127205"/>
            <a:ext cx="3015865" cy="1994999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90" y="674231"/>
            <a:ext cx="3608488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6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РЕЗУЛТАТИ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5205"/>
              </p:ext>
            </p:extLst>
          </p:nvPr>
        </p:nvGraphicFramePr>
        <p:xfrm>
          <a:off x="272654" y="2448928"/>
          <a:ext cx="8565117" cy="3873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705"/>
                <a:gridCol w="2769255"/>
                <a:gridCol w="5229157"/>
              </a:tblGrid>
              <a:tr h="4775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Пред проектот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Сега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45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dirty="0" smtClean="0">
                          <a:effectLst/>
                        </a:rPr>
                        <a:t>Непостоење</a:t>
                      </a:r>
                      <a:r>
                        <a:rPr lang="en-US" sz="1800" dirty="0" smtClean="0">
                          <a:effectLst/>
                        </a:rPr>
                        <a:t>/</a:t>
                      </a:r>
                      <a:r>
                        <a:rPr lang="mk-MK" sz="1800" dirty="0" smtClean="0">
                          <a:effectLst/>
                        </a:rPr>
                        <a:t>ограничено постоење на обуки за усогласување со стандардите на ЕУ за инспекцијата во жс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b="1" dirty="0" smtClean="0">
                          <a:effectLst/>
                        </a:rPr>
                        <a:t>Извештај</a:t>
                      </a:r>
                      <a:r>
                        <a:rPr lang="mk-MK" sz="1800" b="1" baseline="0" dirty="0" smtClean="0">
                          <a:effectLst/>
                        </a:rPr>
                        <a:t> за оценка на потребите од обука</a:t>
                      </a:r>
                      <a:endParaRPr lang="es-ES" sz="18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b="1" dirty="0" smtClean="0">
                          <a:effectLst/>
                        </a:rPr>
                        <a:t>Програма</a:t>
                      </a:r>
                      <a:r>
                        <a:rPr lang="mk-MK" sz="1800" b="1" baseline="0" dirty="0" smtClean="0">
                          <a:effectLst/>
                        </a:rPr>
                        <a:t> за обуки во рамките на Твинингот:</a:t>
                      </a:r>
                      <a:endParaRPr lang="en-US" sz="1800" b="1" dirty="0" smtClean="0">
                        <a:effectLst/>
                      </a:endParaRPr>
                    </a:p>
                    <a:p>
                      <a:pPr marL="628650" lvl="1" indent="-17145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k-MK" sz="1800" dirty="0" smtClean="0">
                          <a:effectLst/>
                        </a:rPr>
                        <a:t>Познавање на секторите и техниките</a:t>
                      </a:r>
                      <a:endParaRPr lang="en-US" sz="1800" baseline="0" dirty="0" smtClean="0">
                        <a:effectLst/>
                      </a:endParaRPr>
                    </a:p>
                    <a:p>
                      <a:pPr marL="628650" lvl="1" indent="-17145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k-MK" sz="1800" b="1" baseline="0" dirty="0" smtClean="0">
                          <a:effectLst/>
                        </a:rPr>
                        <a:t>Инспекции на пилот инсталации</a:t>
                      </a:r>
                      <a:endParaRPr lang="en-US" sz="1800" baseline="0" dirty="0" smtClean="0">
                        <a:effectLst/>
                      </a:endParaRPr>
                    </a:p>
                    <a:p>
                      <a:pPr marL="628650" lvl="1" indent="-17145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k-MK" sz="1800" baseline="0" dirty="0" smtClean="0">
                          <a:effectLst/>
                        </a:rPr>
                        <a:t>Земање примероци и анализа на извештаите за само-мониторирање на инсталациите</a:t>
                      </a:r>
                      <a:endParaRPr lang="en-US" sz="1800" baseline="0" dirty="0" smtClean="0">
                        <a:effectLst/>
                      </a:endParaRPr>
                    </a:p>
                    <a:p>
                      <a:pPr marL="628650" lvl="1" indent="-17145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k-MK" sz="1800" baseline="0" dirty="0" smtClean="0">
                          <a:effectLst/>
                        </a:rPr>
                        <a:t>Вештини</a:t>
                      </a:r>
                      <a:r>
                        <a:rPr lang="en-US" sz="1800" baseline="0" dirty="0" smtClean="0">
                          <a:effectLst/>
                        </a:rPr>
                        <a:t> (</a:t>
                      </a:r>
                      <a:r>
                        <a:rPr lang="mk-MK" sz="1800" baseline="0" dirty="0" smtClean="0">
                          <a:effectLst/>
                        </a:rPr>
                        <a:t>комуникација, градење на тимот</a:t>
                      </a:r>
                      <a:r>
                        <a:rPr lang="en-US" sz="1800" baseline="0" dirty="0" smtClean="0">
                          <a:effectLst/>
                        </a:rPr>
                        <a:t>)</a:t>
                      </a:r>
                      <a:endParaRPr lang="es-E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b="1" dirty="0" smtClean="0">
                          <a:effectLst/>
                        </a:rPr>
                        <a:t>Извештај со детален опис на обуките и предлози</a:t>
                      </a:r>
                      <a:r>
                        <a:rPr lang="mk-MK" sz="1800" b="1" baseline="0" dirty="0" smtClean="0">
                          <a:effectLst/>
                        </a:rPr>
                        <a:t> за долгорочно градење на капацитети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7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29" y="76200"/>
            <a:ext cx="2564604" cy="2166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37" y="563052"/>
            <a:ext cx="3208613" cy="1804845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430" y="674231"/>
            <a:ext cx="3608488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РЕЗУЛТАТИ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8240" y="1182289"/>
            <a:ext cx="24318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Обуки и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градење</a:t>
            </a:r>
            <a:endParaRPr lang="es-ES" altLang="es-ES" sz="2400" dirty="0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на капацитети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705457"/>
              </p:ext>
            </p:extLst>
          </p:nvPr>
        </p:nvGraphicFramePr>
        <p:xfrm>
          <a:off x="272654" y="2448928"/>
          <a:ext cx="8565117" cy="4315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705"/>
                <a:gridCol w="2769255"/>
                <a:gridCol w="5229157"/>
              </a:tblGrid>
              <a:tr h="4775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Пред проектот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Сега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45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dirty="0" smtClean="0">
                          <a:effectLst/>
                        </a:rPr>
                        <a:t>Непостоење</a:t>
                      </a:r>
                      <a:r>
                        <a:rPr lang="en-US" sz="1800" dirty="0" smtClean="0">
                          <a:effectLst/>
                        </a:rPr>
                        <a:t>/</a:t>
                      </a:r>
                      <a:r>
                        <a:rPr lang="mk-MK" sz="1800" dirty="0" smtClean="0">
                          <a:effectLst/>
                        </a:rPr>
                        <a:t>ограничено постоење на обуки за усогласување со стандардите на ЕУ за инспекцијата во жс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b="1" dirty="0" smtClean="0">
                          <a:effectLst/>
                        </a:rPr>
                        <a:t>Извештај</a:t>
                      </a:r>
                      <a:r>
                        <a:rPr lang="mk-MK" sz="1800" b="1" baseline="0" dirty="0" smtClean="0">
                          <a:effectLst/>
                        </a:rPr>
                        <a:t> за оценка на потребите од обука</a:t>
                      </a:r>
                      <a:endParaRPr lang="es-ES" sz="18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b="1" dirty="0" smtClean="0">
                          <a:effectLst/>
                        </a:rPr>
                        <a:t>Програма</a:t>
                      </a:r>
                      <a:r>
                        <a:rPr lang="mk-MK" sz="1800" b="1" baseline="0" dirty="0" smtClean="0">
                          <a:effectLst/>
                        </a:rPr>
                        <a:t> за обуки во рамките на Твинингот:</a:t>
                      </a:r>
                      <a:endParaRPr lang="en-US" sz="1800" b="1" dirty="0" smtClean="0">
                        <a:effectLst/>
                      </a:endParaRPr>
                    </a:p>
                    <a:p>
                      <a:pPr marL="628650" lvl="1" indent="-17145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k-MK" sz="1800" dirty="0" smtClean="0">
                          <a:effectLst/>
                        </a:rPr>
                        <a:t>Познавање на секторите и техниките</a:t>
                      </a:r>
                      <a:endParaRPr lang="en-US" sz="1800" baseline="0" dirty="0" smtClean="0">
                        <a:effectLst/>
                      </a:endParaRPr>
                    </a:p>
                    <a:p>
                      <a:pPr marL="628650" lvl="1" indent="-17145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k-MK" sz="1800" b="0" baseline="0" dirty="0" smtClean="0">
                          <a:effectLst/>
                        </a:rPr>
                        <a:t>Инспекции на пилот инсталации</a:t>
                      </a:r>
                      <a:endParaRPr lang="en-US" sz="1800" b="0" baseline="0" dirty="0" smtClean="0">
                        <a:effectLst/>
                      </a:endParaRPr>
                    </a:p>
                    <a:p>
                      <a:pPr marL="628650" lvl="1" indent="-17145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k-MK" sz="1800" baseline="0" dirty="0" smtClean="0">
                          <a:effectLst/>
                        </a:rPr>
                        <a:t>Земање примероци и анализа на извештаите за само-мониторирање на инсталациите</a:t>
                      </a:r>
                      <a:endParaRPr lang="en-US" sz="1800" baseline="0" dirty="0" smtClean="0">
                        <a:effectLst/>
                      </a:endParaRPr>
                    </a:p>
                    <a:p>
                      <a:pPr marL="628650" lvl="1" indent="-17145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mk-MK" sz="1800" baseline="0" dirty="0" smtClean="0">
                          <a:effectLst/>
                        </a:rPr>
                        <a:t>Вештини</a:t>
                      </a:r>
                      <a:r>
                        <a:rPr lang="en-US" sz="1800" baseline="0" dirty="0" smtClean="0">
                          <a:effectLst/>
                        </a:rPr>
                        <a:t> (</a:t>
                      </a:r>
                      <a:r>
                        <a:rPr lang="mk-MK" sz="1800" baseline="0" dirty="0" smtClean="0">
                          <a:effectLst/>
                        </a:rPr>
                        <a:t>комуникација, градење на тимот</a:t>
                      </a:r>
                      <a:r>
                        <a:rPr lang="en-US" sz="1800" baseline="0" dirty="0" smtClean="0">
                          <a:effectLst/>
                        </a:rPr>
                        <a:t>)</a:t>
                      </a:r>
                      <a:endParaRPr lang="es-E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b="1" dirty="0" smtClean="0">
                          <a:effectLst/>
                        </a:rPr>
                        <a:t>Извештај со детален опис на обуките и предлози</a:t>
                      </a:r>
                      <a:r>
                        <a:rPr lang="mk-MK" sz="1800" b="1" baseline="0" dirty="0" smtClean="0">
                          <a:effectLst/>
                        </a:rPr>
                        <a:t> за долгорочно градење на капацитети</a:t>
                      </a:r>
                      <a:endParaRPr lang="en-US" sz="1800" b="1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3 </a:t>
                      </a:r>
                      <a:r>
                        <a:rPr lang="mk-MK" sz="1800" b="1" dirty="0" smtClean="0">
                          <a:effectLst/>
                        </a:rPr>
                        <a:t>студиски</a:t>
                      </a:r>
                      <a:r>
                        <a:rPr lang="mk-MK" sz="1800" b="1" baseline="0" dirty="0" smtClean="0">
                          <a:effectLst/>
                        </a:rPr>
                        <a:t> посети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4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grpSp>
        <p:nvGrpSpPr>
          <p:cNvPr id="17" name="Group 16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72655" y="1402724"/>
            <a:ext cx="31562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Водечки документи </a:t>
            </a:r>
            <a:endParaRPr lang="es-ES" altLang="es-ES" sz="2400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со упатства/обрасци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168740"/>
            <a:ext cx="4735141" cy="3904846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430" y="674231"/>
            <a:ext cx="3608488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РЕЗУЛТАТИ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088029"/>
              </p:ext>
            </p:extLst>
          </p:nvPr>
        </p:nvGraphicFramePr>
        <p:xfrm>
          <a:off x="272656" y="2290942"/>
          <a:ext cx="8565116" cy="4478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705"/>
                <a:gridCol w="3585682"/>
                <a:gridCol w="4412729"/>
              </a:tblGrid>
              <a:tr h="368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Пред проектот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Сега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6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400" dirty="0" smtClean="0">
                          <a:effectLst/>
                        </a:rPr>
                        <a:t>Не постоеше прирачник за инспекции во животната средина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400" b="1" dirty="0" smtClean="0">
                          <a:effectLst/>
                        </a:rPr>
                        <a:t>Прирачник за инспекција</a:t>
                      </a:r>
                      <a:r>
                        <a:rPr lang="mk-MK" sz="1400" b="1" baseline="0" dirty="0" smtClean="0">
                          <a:effectLst/>
                        </a:rPr>
                        <a:t> во животната средина 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mk-MK" sz="1400" b="0" dirty="0" smtClean="0">
                          <a:effectLst/>
                        </a:rPr>
                        <a:t>усогласен со најдобрите практики на ЕУ</a:t>
                      </a:r>
                      <a:endParaRPr lang="es-E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831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400" dirty="0" smtClean="0">
                          <a:effectLst/>
                        </a:rPr>
                        <a:t>Не постоеја</a:t>
                      </a:r>
                      <a:r>
                        <a:rPr lang="mk-MK" sz="1400" baseline="0" dirty="0" smtClean="0">
                          <a:effectLst/>
                        </a:rPr>
                        <a:t> листи на проверка или информации за секторите или како да се минимизира нивното влијание.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1 </a:t>
                      </a:r>
                      <a:r>
                        <a:rPr lang="mk-MK" sz="1400" b="1" dirty="0" smtClean="0">
                          <a:effectLst/>
                        </a:rPr>
                        <a:t>Генеричка листа за проверка за инспекцијата во</a:t>
                      </a:r>
                      <a:r>
                        <a:rPr lang="mk-MK" sz="1400" b="1" baseline="0" dirty="0" smtClean="0">
                          <a:effectLst/>
                        </a:rPr>
                        <a:t> животната средина</a:t>
                      </a:r>
                      <a:endParaRPr lang="es-ES" sz="14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1 </a:t>
                      </a:r>
                      <a:r>
                        <a:rPr lang="mk-MK" sz="1400" b="1" dirty="0" smtClean="0">
                          <a:effectLst/>
                        </a:rPr>
                        <a:t>Хоризонтална листа за проверка за инспекција со НДТ</a:t>
                      </a:r>
                      <a:endParaRPr lang="es-ES" sz="14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12 </a:t>
                      </a:r>
                      <a:r>
                        <a:rPr lang="mk-MK" sz="1400" b="1" dirty="0" smtClean="0">
                          <a:effectLst/>
                        </a:rPr>
                        <a:t>секторски листи за проверка за инспекциите во животната средина</a:t>
                      </a:r>
                      <a:endParaRPr lang="es-ES" sz="14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12 </a:t>
                      </a:r>
                      <a:r>
                        <a:rPr lang="mk-MK" sz="1400" b="1" dirty="0" smtClean="0">
                          <a:effectLst/>
                        </a:rPr>
                        <a:t>секторски листи на податоци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</a:rPr>
                        <a:t>(</a:t>
                      </a:r>
                      <a:r>
                        <a:rPr lang="mk-MK" sz="1400" b="0" dirty="0" smtClean="0">
                          <a:effectLst/>
                        </a:rPr>
                        <a:t>за запознавање на секторот и техниките за намалување на загадувањето</a:t>
                      </a:r>
                      <a:r>
                        <a:rPr lang="en-US" sz="1400" b="0" dirty="0" smtClean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Водич за препознавање на отпадот на македонски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6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400" dirty="0" smtClean="0">
                          <a:effectLst/>
                        </a:rPr>
                        <a:t>Не постоеше</a:t>
                      </a:r>
                      <a:r>
                        <a:rPr lang="mk-MK" sz="1400" baseline="0" dirty="0" smtClean="0">
                          <a:effectLst/>
                        </a:rPr>
                        <a:t> образец за извештај од инспекција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400" b="1" dirty="0" smtClean="0">
                          <a:effectLst/>
                        </a:rPr>
                        <a:t>Образец</a:t>
                      </a:r>
                      <a:r>
                        <a:rPr lang="mk-MK" sz="1400" b="1" baseline="0" dirty="0" smtClean="0">
                          <a:effectLst/>
                        </a:rPr>
                        <a:t> за инспекциски извештај за </a:t>
                      </a:r>
                      <a:r>
                        <a:rPr lang="en-US" sz="1400" b="0" dirty="0" smtClean="0">
                          <a:effectLst/>
                        </a:rPr>
                        <a:t> IED</a:t>
                      </a:r>
                      <a:r>
                        <a:rPr lang="mk-MK" sz="1400" b="0" dirty="0" smtClean="0">
                          <a:effectLst/>
                        </a:rPr>
                        <a:t>-ДИЕ</a:t>
                      </a:r>
                      <a:r>
                        <a:rPr lang="en-US" sz="1400" b="0" dirty="0" smtClean="0">
                          <a:effectLst/>
                        </a:rPr>
                        <a:t> (</a:t>
                      </a:r>
                      <a:r>
                        <a:rPr lang="mk-MK" sz="1400" b="0" dirty="0" smtClean="0">
                          <a:effectLst/>
                        </a:rPr>
                        <a:t>големи</a:t>
                      </a:r>
                      <a:r>
                        <a:rPr lang="en-US" sz="1400" b="0" dirty="0" smtClean="0">
                          <a:effectLst/>
                        </a:rPr>
                        <a:t>)  </a:t>
                      </a:r>
                      <a:r>
                        <a:rPr lang="mk-MK" sz="1400" b="0" dirty="0" smtClean="0">
                          <a:effectLst/>
                        </a:rPr>
                        <a:t>инсталации</a:t>
                      </a:r>
                      <a:endParaRPr lang="es-E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0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3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</a:t>
            </a:r>
            <a:r>
              <a:rPr lang="nl-NL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8878" y="168741"/>
            <a:ext cx="524979" cy="34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2217" y="168742"/>
            <a:ext cx="526294" cy="34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655" y="174491"/>
            <a:ext cx="564235" cy="37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6850" y="168744"/>
            <a:ext cx="570922" cy="38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16113" y="1584711"/>
            <a:ext cx="34139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Софтвер за поддршка </a:t>
            </a:r>
          </a:p>
          <a:p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на 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Инспекторатот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99105"/>
            <a:ext cx="4304137" cy="3012005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430" y="674231"/>
            <a:ext cx="3608488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РЕЗУЛТАТИ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240180"/>
              </p:ext>
            </p:extLst>
          </p:nvPr>
        </p:nvGraphicFramePr>
        <p:xfrm>
          <a:off x="304800" y="4035801"/>
          <a:ext cx="8017329" cy="2024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462"/>
                <a:gridCol w="3479147"/>
                <a:gridCol w="4007720"/>
              </a:tblGrid>
              <a:tr h="700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Пред проектот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Сега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242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smtClean="0">
                          <a:effectLst/>
                        </a:rPr>
                        <a:t>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dirty="0" smtClean="0">
                          <a:effectLst/>
                        </a:rPr>
                        <a:t>Постоечки софтвер за управување со документите од инспекциите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b="1" dirty="0" smtClean="0">
                          <a:effectLst/>
                        </a:rPr>
                        <a:t>Предлози за подобрување и надградување на софтверот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4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3395" y="168741"/>
            <a:ext cx="524979" cy="34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734" y="168742"/>
            <a:ext cx="526294" cy="34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655" y="174491"/>
            <a:ext cx="564235" cy="37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6850" y="168744"/>
            <a:ext cx="570922" cy="38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04798" y="1366999"/>
            <a:ext cx="4163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Комуникација и 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видливост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13" y="3529578"/>
            <a:ext cx="4201404" cy="29119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713" y="3440202"/>
            <a:ext cx="4395787" cy="301932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430" y="674231"/>
            <a:ext cx="3608488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РЕЗУЛТАТИ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106984"/>
              </p:ext>
            </p:extLst>
          </p:nvPr>
        </p:nvGraphicFramePr>
        <p:xfrm>
          <a:off x="272655" y="1908101"/>
          <a:ext cx="8565116" cy="1396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705"/>
                <a:gridCol w="3161140"/>
                <a:gridCol w="4837271"/>
              </a:tblGrid>
              <a:tr h="450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Пред проектот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Сега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16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dirty="0" smtClean="0">
                          <a:effectLst/>
                        </a:rPr>
                        <a:t>Не постоеја</a:t>
                      </a:r>
                      <a:r>
                        <a:rPr lang="mk-MK" sz="1800" baseline="0" dirty="0" smtClean="0">
                          <a:effectLst/>
                        </a:rPr>
                        <a:t> пишани стандардизирани информации за операторите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b="1" dirty="0" smtClean="0">
                          <a:effectLst/>
                        </a:rPr>
                        <a:t>Брошура за операторите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8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3395" y="168741"/>
            <a:ext cx="524979" cy="34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734" y="168742"/>
            <a:ext cx="526294" cy="34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655" y="174491"/>
            <a:ext cx="564235" cy="37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6850" y="168744"/>
            <a:ext cx="570922" cy="38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04798" y="1366999"/>
            <a:ext cx="24102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Комуникација </a:t>
            </a:r>
            <a:endParaRPr lang="es-ES" altLang="es-ES" sz="2400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и видливост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23036"/>
            <a:ext cx="5452907" cy="3216860"/>
          </a:xfrm>
          <a:prstGeom prst="rect">
            <a:avLst/>
          </a:prstGeom>
        </p:spPr>
      </p:pic>
      <p:sp>
        <p:nvSpPr>
          <p:cNvPr id="12" name="14 Rectángulo redondeado"/>
          <p:cNvSpPr/>
          <p:nvPr/>
        </p:nvSpPr>
        <p:spPr>
          <a:xfrm>
            <a:off x="4298374" y="2146643"/>
            <a:ext cx="3114605" cy="785819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165025" y="2285025"/>
            <a:ext cx="3319376" cy="45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2800" smtClean="0">
                <a:latin typeface="+mn-lt"/>
              </a:rPr>
              <a:t>www.sei.gov.mk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430" y="674231"/>
            <a:ext cx="3608488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РЕЗУЛТАТИ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646902"/>
              </p:ext>
            </p:extLst>
          </p:nvPr>
        </p:nvGraphicFramePr>
        <p:xfrm>
          <a:off x="174176" y="3502034"/>
          <a:ext cx="8565116" cy="3009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705"/>
                <a:gridCol w="3161140"/>
                <a:gridCol w="4837271"/>
              </a:tblGrid>
              <a:tr h="450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Пред проектот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000" dirty="0" smtClean="0">
                          <a:effectLst/>
                        </a:rPr>
                        <a:t>Сега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16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dirty="0" smtClean="0">
                          <a:effectLst/>
                        </a:rPr>
                        <a:t>Не постоеја</a:t>
                      </a:r>
                      <a:r>
                        <a:rPr lang="mk-MK" sz="1800" baseline="0" dirty="0" smtClean="0">
                          <a:effectLst/>
                        </a:rPr>
                        <a:t> пишани стандардизирани информации за операторите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b="1" dirty="0" smtClean="0">
                          <a:effectLst/>
                        </a:rPr>
                        <a:t>Брошура за операторите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90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smtClean="0">
                          <a:effectLst/>
                        </a:rPr>
                        <a:t>11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1800" dirty="0" smtClean="0">
                          <a:effectLst/>
                        </a:rPr>
                        <a:t>Немаше</a:t>
                      </a:r>
                      <a:r>
                        <a:rPr lang="mk-MK" sz="1800" baseline="0" dirty="0" smtClean="0">
                          <a:effectLst/>
                        </a:rPr>
                        <a:t> веб страница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mk-MK" sz="2200" b="1" u="sng" dirty="0" smtClean="0">
                          <a:effectLst/>
                        </a:rPr>
                        <a:t>Веб страница на ДИЖС</a:t>
                      </a:r>
                      <a:r>
                        <a:rPr lang="en-US" sz="1800" dirty="0" smtClean="0">
                          <a:effectLst/>
                        </a:rPr>
                        <a:t>, </a:t>
                      </a:r>
                      <a:r>
                        <a:rPr lang="mk-MK" sz="1800" dirty="0" smtClean="0">
                          <a:effectLst/>
                        </a:rPr>
                        <a:t>која</a:t>
                      </a:r>
                      <a:r>
                        <a:rPr lang="mk-MK" sz="1800" baseline="0" dirty="0" smtClean="0">
                          <a:effectLst/>
                        </a:rPr>
                        <a:t> содржи информации за операторите, најчесто поставувани прашања, законодавство, </a:t>
                      </a:r>
                      <a:r>
                        <a:rPr lang="mk-MK" sz="2600" b="1" baseline="0" dirty="0" smtClean="0">
                          <a:effectLst/>
                        </a:rPr>
                        <a:t>сите важни </a:t>
                      </a:r>
                      <a:r>
                        <a:rPr lang="mk-MK" sz="2600" b="1" baseline="0" smtClean="0">
                          <a:effectLst/>
                        </a:rPr>
                        <a:t>документи</a:t>
                      </a:r>
                      <a:r>
                        <a:rPr lang="en-US" sz="1800" smtClean="0">
                          <a:effectLst/>
                        </a:rPr>
                        <a:t>…</a:t>
                      </a:r>
                      <a:endParaRPr lang="es-E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0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G:\Opening of the equipment\2015-03-19 10.14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G:\Opening of the equipment\2015-03-19 11.05.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0"/>
            <a:ext cx="45354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G:\Opening of the equipment\2015-03-19 11.46.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2909888"/>
            <a:ext cx="4225926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G:\PHOTOS-TRAINING-LOT 1\20150319_0925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013075"/>
            <a:ext cx="5126037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31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7"/>
          <p:cNvSpPr>
            <a:spLocks noChangeShapeType="1"/>
          </p:cNvSpPr>
          <p:nvPr/>
        </p:nvSpPr>
        <p:spPr bwMode="auto">
          <a:xfrm>
            <a:off x="304800" y="1390650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84549" y="804863"/>
            <a:ext cx="2869601" cy="569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Содржина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354138" y="1760538"/>
            <a:ext cx="659071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s-ES" sz="2600" dirty="0" smtClean="0">
                <a:latin typeface="+mn-lt"/>
              </a:rPr>
              <a:t>1. </a:t>
            </a:r>
            <a:r>
              <a:rPr lang="mk-MK" altLang="es-ES" sz="2600" dirty="0" smtClean="0">
                <a:latin typeface="+mn-lt"/>
              </a:rPr>
              <a:t>Преглед на имплементацијата на проектот</a:t>
            </a:r>
            <a:endParaRPr lang="es-ES" altLang="es-ES" sz="2600" dirty="0">
              <a:latin typeface="+mn-lt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354138" y="2471738"/>
            <a:ext cx="1893019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s-ES" sz="2600" dirty="0" smtClean="0">
                <a:latin typeface="+mn-lt"/>
              </a:rPr>
              <a:t>2. </a:t>
            </a:r>
            <a:r>
              <a:rPr lang="mk-MK" altLang="es-ES" sz="2600" dirty="0" smtClean="0">
                <a:latin typeface="+mn-lt"/>
              </a:rPr>
              <a:t>Резултати</a:t>
            </a:r>
            <a:endParaRPr lang="es-ES" altLang="es-ES" sz="2600" dirty="0">
              <a:latin typeface="+mn-lt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354138" y="3200401"/>
            <a:ext cx="2000869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Bodoni MT" panose="02070603080606020203" pitchFamily="18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altLang="es-ES" sz="2600" dirty="0" smtClean="0">
                <a:latin typeface="+mn-lt"/>
              </a:rPr>
              <a:t>3. </a:t>
            </a:r>
            <a:r>
              <a:rPr lang="mk-MK" altLang="es-ES" sz="2600" dirty="0" smtClean="0">
                <a:latin typeface="+mn-lt"/>
              </a:rPr>
              <a:t>Заклучоци</a:t>
            </a:r>
            <a:endParaRPr lang="es-ES" altLang="es-ES" sz="2600" dirty="0">
              <a:latin typeface="+mn-lt"/>
            </a:endParaRPr>
          </a:p>
        </p:txBody>
      </p:sp>
      <p:sp>
        <p:nvSpPr>
          <p:cNvPr id="1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Project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Opening of the equipment\2015-03-19 11.53.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2350"/>
            <a:ext cx="4681538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G:\Opening of the equipment\2015-03-19 11.59.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0"/>
            <a:ext cx="389255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G:\PHOTOS-TRAINING-LOT 1\20150318_0859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382838"/>
            <a:ext cx="4519612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G:\PHOTOS-TRAINING-LOT 1\20150318_094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4363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2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Opening of the equipment\2015-03-19 11.07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782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G:\Opening of the equipment\2015-03-19 11.08.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2753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G:\Opening of the equipment\2015-03-19 11.23.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0"/>
            <a:ext cx="5445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G:\Opening of the equipment\2015-03-19 12.01.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144838"/>
            <a:ext cx="360045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3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Opening of the equipment\20150316_1429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81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G:\Opening of the equipment\2015-03-19 10.39.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0"/>
            <a:ext cx="48482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G:\Opening of the equipment\2015-03-19 10.50.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7325"/>
            <a:ext cx="3878263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G:\Opening of the equipment\2015-03-19 10.55.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2520950"/>
            <a:ext cx="5626100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2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PHOTOS-TRAINING-LOT 1\20150406_120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44196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6" descr="Displaying Picture 52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mk-MK" altLang="en-US" sz="1800">
              <a:latin typeface="Arial" panose="020B0604020202020204" pitchFamily="34" charset="0"/>
            </a:endParaRPr>
          </a:p>
        </p:txBody>
      </p:sp>
      <p:sp>
        <p:nvSpPr>
          <p:cNvPr id="16388" name="AutoShape 8" descr="Displaying Picture 524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mk-MK" altLang="en-US" sz="1800">
              <a:latin typeface="Arial" panose="020B0604020202020204" pitchFamily="34" charset="0"/>
            </a:endParaRPr>
          </a:p>
        </p:txBody>
      </p:sp>
      <p:sp>
        <p:nvSpPr>
          <p:cNvPr id="16389" name="AutoShape 10" descr="Displaying Picture 524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mk-MK" altLang="en-US" sz="1800">
              <a:latin typeface="Arial" panose="020B0604020202020204" pitchFamily="34" charset="0"/>
            </a:endParaRPr>
          </a:p>
        </p:txBody>
      </p:sp>
      <p:pic>
        <p:nvPicPr>
          <p:cNvPr id="16390" name="Picture 11" descr="C:\Users\Klara\AppData\Local\Microsoft\Windows\Temporary Internet Files\Content.IE5\ZIF0TYB5\Picture 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3338513"/>
            <a:ext cx="4692650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C:\Users\Klara\AppData\Local\Microsoft\Windows\Temporary Internet Files\Content.IE5\R0XXEMLK\WP_20150423_12_55_28_P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4724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36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lara\Desktop\TWINNING-SPAIN-PORTUGAL-NETHERLANDS\150421_Local_inspectors\STA52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6688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Users\Klara\Desktop\TWINNING-SPAIN-PORTUGAL-NETHERLANDS\150422_Industries\STA53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0"/>
            <a:ext cx="5167312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Klara\Desktop\TWINNING-SPAIN-PORTUGAL-NETHERLANDS\150423_MoEPP\STA53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913"/>
            <a:ext cx="4654550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Users\Klara\Desktop\TWINNING-SPAIN-PORTUGAL-NETHERLANDS\alkaloid\20150324_1228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844925"/>
            <a:ext cx="448945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5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k-MK" alt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k-MK" altLang="en-US" smtClean="0"/>
          </a:p>
        </p:txBody>
      </p:sp>
      <p:pic>
        <p:nvPicPr>
          <p:cNvPr id="18436" name="Picture 2" descr="C:\Users\Klara\Desktop\TWINNING-SPAIN-PORTUGAL-NETHERLANDS\150422_Local_inspectors_and_permitters\STA5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832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C:\Users\Klara\Desktop\TWINNING-SPAIN-PORTUGAL-NETHERLANDS\150422_Local_inspectors_and_permitters\STA53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234950"/>
            <a:ext cx="4945063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C:\Users\Klara\Desktop\TWINNING-SPAIN-PORTUGAL-NETHERLANDS\IMG_20150320_090940(1)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6113"/>
            <a:ext cx="51816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C:\Users\Klara\AppData\Local\Microsoft\Windows\Temporary Internet Files\Content.IE5\QELEZ3GT\photo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94088"/>
            <a:ext cx="4252913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43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fbcdn-sphotos-g-a.akamaihd.net/hphotos-ak-xta1/v/t1.0-9/10672173_670125719781929_3180131682589539570_n.jpg?oh=c27e1df7a516b11a87fc61156900fae4&amp;oe=55CD89B7&amp;__gda__=1440011326_61cb7f14217716bbcdd7eb31b9e4c5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8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https://scontent-lhr.xx.fbcdn.net/hphotos-xtp1/v/t1.0-9/11138638_670125759781925_9019745922693874726_n.jpg?oh=557f81f98f6d09c3f7569169b01f2545&amp;oe=55D727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3505200"/>
            <a:ext cx="604202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https://scontent-lhr.xx.fbcdn.net/hphotos-xtp1/v/t1.0-9/11014676_670125746448593_3665818502185785975_n.jpg?oh=b8cdeca837aa17a889d72aa0540cf109&amp;oe=5599C2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3713163"/>
            <a:ext cx="519588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Users\Klara\AppData\Local\Microsoft\Windows\Temporary Internet Files\Content.IE5\NEH6GGG5\20150423_1345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-182563"/>
            <a:ext cx="5486400" cy="389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7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60" y="0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4351338"/>
            <a:ext cx="5623560" cy="2506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8601" cy="5340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3985"/>
            <a:ext cx="4572000" cy="2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762" y="427982"/>
            <a:ext cx="7192610" cy="590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k-M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НИКОГАШ ПОВЕЌЕ НЕ ПЛАНИРАМ.</a:t>
            </a: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mk-M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ЈАС САМО ГО ЖИВЕААМ ОВОЈ ЖИВОТ.</a:t>
            </a:r>
          </a:p>
          <a:p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mk-M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ПОНЕКОГАШ КАКО САКАМ,</a:t>
            </a: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mk-M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ПОНЕКОГАШ КАКО МОРАМ.</a:t>
            </a: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mk-MK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mk-M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СИТНИЦИТЕ МИ ГО ОБОЈУВААТ ЖИВОТОТ.</a:t>
            </a: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mk-M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СИТНИЦИТЕ СЕ СРЕЌА. ЗАТОА ЈАС САКАМ МАЛИ НЕШТА. </a:t>
            </a: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mk-M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ГОЛЕМИ ТОРБИ. СЕКАДЕ ГИ НОСАМ СО СЕБЕ, </a:t>
            </a:r>
          </a:p>
          <a:p>
            <a:r>
              <a:rPr lang="mk-M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ЗАТОА ШТО НА СЕБЕ СИ ДОЛЖАМ НЕКОЈА ПРОШЕТКА</a:t>
            </a:r>
          </a:p>
          <a:p>
            <a:r>
              <a:rPr lang="mk-M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ПОМЕЃУ ОЧЕКУВАНОТО И НЕПЛАНИРАНОТО.</a:t>
            </a:r>
          </a:p>
          <a:p>
            <a:endParaRPr lang="mk-MK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mk-MK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mk-MK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ДИЖС</a:t>
            </a:r>
            <a:r>
              <a:rPr lang="mk-MK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LOVES YOU</a:t>
            </a:r>
            <a:endParaRPr lang="mk-MK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mk-MK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1996-2016, 20 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years</a:t>
            </a:r>
          </a:p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-QUALITY TAKES TIME-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62" y="4188618"/>
            <a:ext cx="1439482" cy="14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7"/>
          <p:cNvSpPr>
            <a:spLocks noChangeShapeType="1"/>
          </p:cNvSpPr>
          <p:nvPr/>
        </p:nvSpPr>
        <p:spPr bwMode="auto">
          <a:xfrm>
            <a:off x="152400" y="1390650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8250" y="804863"/>
            <a:ext cx="6505575" cy="569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ЗАКЛУЧОЦИ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90488" y="2990627"/>
            <a:ext cx="925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Нови колеги и нови пријатели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,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со желба да останеме во контакт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90488" y="2289629"/>
            <a:ext cx="51273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Многу успешна заедничка работа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Project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0488" y="1587500"/>
            <a:ext cx="5419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Следни чекори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  <a:sym typeface="Wingdings" panose="05000000000000000000" pitchFamily="2" charset="2"/>
              </a:rPr>
              <a:t>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  <a:sym typeface="Wingdings" panose="05000000000000000000" pitchFamily="2" charset="2"/>
              </a:rPr>
              <a:t>Ќе ни ги каже Роб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58" y="1333659"/>
            <a:ext cx="1911350" cy="1911350"/>
          </a:xfrm>
          <a:prstGeom prst="rect">
            <a:avLst/>
          </a:prstGeom>
        </p:spPr>
      </p:pic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390650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8250" y="804863"/>
            <a:ext cx="6345238" cy="569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ПРЕГЛЕД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3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</a:t>
            </a:r>
            <a:r>
              <a:rPr lang="nl-NL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7386" y="1896428"/>
            <a:ext cx="86370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ВИСТИНСКА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                          ,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ЦЕЛОСНА ПОСВЕТЕНОСТ ОД СИТЕ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5564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48903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" y="3773805"/>
            <a:ext cx="3692663" cy="2770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43" y="2623228"/>
            <a:ext cx="3946229" cy="29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9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7"/>
          <p:cNvSpPr>
            <a:spLocks noChangeShapeType="1"/>
          </p:cNvSpPr>
          <p:nvPr/>
        </p:nvSpPr>
        <p:spPr bwMode="auto">
          <a:xfrm>
            <a:off x="152400" y="1162050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8250" y="576263"/>
            <a:ext cx="6505575" cy="569912"/>
          </a:xfrm>
        </p:spPr>
        <p:txBody>
          <a:bodyPr rtlCol="0">
            <a:noAutofit/>
          </a:bodyPr>
          <a:lstStyle/>
          <a:p>
            <a:pPr>
              <a:spcBef>
                <a:spcPts val="1000"/>
              </a:spcBef>
            </a:pPr>
            <a:r>
              <a:rPr lang="az-Cyrl-AZ" sz="3600">
                <a:solidFill>
                  <a:srgbClr val="000099"/>
                </a:solidFill>
                <a:latin typeface="Calibri" pitchFamily="34" charset="0"/>
              </a:rPr>
              <a:t>Благодарам</a:t>
            </a:r>
            <a:r>
              <a:rPr lang="es-ES" sz="360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az-Cyrl-AZ" sz="3600">
                <a:solidFill>
                  <a:srgbClr val="000099"/>
                </a:solidFill>
                <a:latin typeface="Calibri" pitchFamily="34" charset="0"/>
              </a:rPr>
              <a:t>многу</a:t>
            </a:r>
            <a:r>
              <a:rPr lang="fr-FR" sz="3600">
                <a:solidFill>
                  <a:srgbClr val="000099"/>
                </a:solidFill>
                <a:latin typeface="Calibri" pitchFamily="34" charset="0"/>
              </a:rPr>
              <a:t>!</a:t>
            </a:r>
            <a:endParaRPr lang="fr-FR" sz="6600" b="1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2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230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Project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4258" y="1247670"/>
            <a:ext cx="3844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mk-MK" sz="2000" b="1" i="1" dirty="0" smtClean="0">
                <a:latin typeface="+mn-lt"/>
              </a:rPr>
              <a:t>Направивте ова да се оствари.</a:t>
            </a:r>
            <a:r>
              <a:rPr lang="es-ES_tradnl" sz="2000" b="1" i="1" dirty="0" smtClean="0">
                <a:latin typeface="+mn-lt"/>
              </a:rPr>
              <a:t> 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42886" y="2096100"/>
            <a:ext cx="78581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на сите експерти од ЕУ кои учествуваа на нашите активности</a:t>
            </a:r>
            <a:r>
              <a:rPr lang="en-US" sz="1700" dirty="0" smtClean="0">
                <a:latin typeface="+mn-lt"/>
              </a:rPr>
              <a:t>, </a:t>
            </a:r>
            <a:r>
              <a:rPr lang="mk-MK" sz="1700" dirty="0" smtClean="0">
                <a:latin typeface="+mn-lt"/>
              </a:rPr>
              <a:t>за нивниот придонес, време, трпение и добро расположение</a:t>
            </a:r>
            <a:endParaRPr lang="es-ES" sz="1700" dirty="0">
              <a:latin typeface="+mn-lt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2886" y="2769605"/>
            <a:ext cx="8358214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на раководителите на проектот и другиот персонал од</a:t>
            </a:r>
            <a:r>
              <a:rPr lang="en-US" sz="1700" dirty="0" smtClean="0">
                <a:latin typeface="+mn-lt"/>
              </a:rPr>
              <a:t> CFCD, EUD, SEA, FIIAPP </a:t>
            </a:r>
            <a:r>
              <a:rPr lang="mk-MK" sz="1700" dirty="0" smtClean="0">
                <a:latin typeface="+mn-lt"/>
              </a:rPr>
              <a:t>и на Амбасадите на Шпанија и Холандија, кои секогаш беа пријателски расположени и ни даваа поддршка</a:t>
            </a:r>
            <a:endParaRPr lang="es-ES" sz="1700" dirty="0">
              <a:latin typeface="+mn-lt"/>
            </a:endParaRPr>
          </a:p>
        </p:txBody>
      </p:sp>
      <p:sp>
        <p:nvSpPr>
          <p:cNvPr id="24" name="22 Rectángulo"/>
          <p:cNvSpPr/>
          <p:nvPr/>
        </p:nvSpPr>
        <p:spPr>
          <a:xfrm>
            <a:off x="85696" y="1604860"/>
            <a:ext cx="2737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mk-MK" b="1" i="1" dirty="0" smtClean="0">
                <a:latin typeface="+mn-lt"/>
              </a:rPr>
              <a:t>Им се заблагодарувам....</a:t>
            </a:r>
            <a:endParaRPr lang="es-ES" b="1" i="1" dirty="0">
              <a:latin typeface="+mn-lt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42886" y="3695784"/>
            <a:ext cx="78581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на нашите пилот инсталации и соодветните индустрии</a:t>
            </a:r>
            <a:r>
              <a:rPr lang="en-US" sz="1700" dirty="0" smtClean="0">
                <a:latin typeface="+mn-lt"/>
              </a:rPr>
              <a:t>, </a:t>
            </a:r>
            <a:r>
              <a:rPr lang="mk-MK" sz="1700" dirty="0" smtClean="0">
                <a:latin typeface="+mn-lt"/>
              </a:rPr>
              <a:t>кои доброволно посветија многу време и труд</a:t>
            </a:r>
            <a:r>
              <a:rPr lang="mk-MK" sz="1700" dirty="0">
                <a:latin typeface="+mn-lt"/>
              </a:rPr>
              <a:t> </a:t>
            </a:r>
            <a:r>
              <a:rPr lang="mk-MK" sz="1700" dirty="0" smtClean="0">
                <a:latin typeface="+mn-lt"/>
              </a:rPr>
              <a:t>и учествуваа во неколку активности </a:t>
            </a:r>
            <a:endParaRPr lang="es-ES" sz="1700" dirty="0">
              <a:latin typeface="+mn-lt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94356" y="5055681"/>
            <a:ext cx="78581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на тимот од проектот за Техничка помош и Твининг проектот  за Директивата за индустриски емисии со кои што беше навистина задоволство да се соработува.</a:t>
            </a:r>
            <a:endParaRPr lang="es-ES" sz="1700" dirty="0">
              <a:latin typeface="+mn-lt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442886" y="4371888"/>
            <a:ext cx="78581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на персоналот од повеќе одделенија од МЖСПП кои секогаш даваа голема поддршка на нашиот тим</a:t>
            </a:r>
            <a:endParaRPr lang="es-ES" sz="1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583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4" grpId="0"/>
      <p:bldP spid="26" grpId="0"/>
      <p:bldP spid="32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7"/>
          <p:cNvSpPr>
            <a:spLocks noChangeShapeType="1"/>
          </p:cNvSpPr>
          <p:nvPr/>
        </p:nvSpPr>
        <p:spPr bwMode="auto">
          <a:xfrm>
            <a:off x="152400" y="1162050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8250" y="576263"/>
            <a:ext cx="6505575" cy="569912"/>
          </a:xfrm>
        </p:spPr>
        <p:txBody>
          <a:bodyPr rtlCol="0">
            <a:noAutofit/>
          </a:bodyPr>
          <a:lstStyle/>
          <a:p>
            <a:pPr>
              <a:spcBef>
                <a:spcPts val="1000"/>
              </a:spcBef>
            </a:pPr>
            <a:r>
              <a:rPr lang="az-Cyrl-AZ" sz="3600">
                <a:solidFill>
                  <a:srgbClr val="000099"/>
                </a:solidFill>
                <a:latin typeface="Calibri" pitchFamily="34" charset="0"/>
              </a:rPr>
              <a:t>Благодарам</a:t>
            </a:r>
            <a:r>
              <a:rPr lang="es-ES" sz="360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az-Cyrl-AZ" sz="3600">
                <a:solidFill>
                  <a:srgbClr val="000099"/>
                </a:solidFill>
                <a:latin typeface="Calibri" pitchFamily="34" charset="0"/>
              </a:rPr>
              <a:t>многу</a:t>
            </a:r>
            <a:r>
              <a:rPr lang="fr-FR" sz="3600">
                <a:solidFill>
                  <a:srgbClr val="000099"/>
                </a:solidFill>
                <a:latin typeface="Calibri" pitchFamily="34" charset="0"/>
              </a:rPr>
              <a:t>!</a:t>
            </a:r>
            <a:endParaRPr lang="fr-FR" sz="6600" b="1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2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Project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57158" y="1247670"/>
            <a:ext cx="38443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mk-MK" sz="2000" b="1" i="1" dirty="0">
                <a:latin typeface="+mn-lt"/>
              </a:rPr>
              <a:t>Направивте ова да се оствари.</a:t>
            </a:r>
            <a:r>
              <a:rPr lang="es-ES_tradnl" sz="2000" b="1" i="1" dirty="0">
                <a:latin typeface="+mn-lt"/>
              </a:rPr>
              <a:t> </a:t>
            </a:r>
          </a:p>
          <a:p>
            <a:pPr marL="457200" indent="-457200"/>
            <a:r>
              <a:rPr lang="es-ES_tradnl" sz="2000" b="1" i="1" dirty="0" smtClean="0">
                <a:latin typeface="+mn-lt"/>
              </a:rPr>
              <a:t> 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03353" y="4894758"/>
            <a:ext cx="834061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и се разбира, на мојот исклучителен преведувач, </a:t>
            </a:r>
            <a:r>
              <a:rPr lang="mk-MK" sz="1700" b="1" dirty="0" smtClean="0">
                <a:latin typeface="+mn-lt"/>
              </a:rPr>
              <a:t>Јасмина</a:t>
            </a:r>
            <a:r>
              <a:rPr lang="mk-MK" sz="1700" dirty="0" smtClean="0">
                <a:latin typeface="+mn-lt"/>
              </a:rPr>
              <a:t> Никуљска и на исклучителниот асистент </a:t>
            </a:r>
            <a:r>
              <a:rPr lang="mk-MK" sz="1700" b="1" dirty="0" smtClean="0">
                <a:latin typeface="+mn-lt"/>
              </a:rPr>
              <a:t>Лидија</a:t>
            </a:r>
            <a:r>
              <a:rPr lang="mk-MK" sz="1700" dirty="0" smtClean="0">
                <a:latin typeface="+mn-lt"/>
              </a:rPr>
              <a:t> Фајдига. Навистина бев среќен што имав таков тим.</a:t>
            </a:r>
            <a:endParaRPr lang="es-ES" sz="1700" dirty="0">
              <a:latin typeface="+mn-lt"/>
            </a:endParaRPr>
          </a:p>
        </p:txBody>
      </p:sp>
      <p:sp>
        <p:nvSpPr>
          <p:cNvPr id="24" name="22 Rectángulo"/>
          <p:cNvSpPr/>
          <p:nvPr/>
        </p:nvSpPr>
        <p:spPr>
          <a:xfrm>
            <a:off x="428596" y="1604860"/>
            <a:ext cx="2710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mk-MK" b="1" i="1" dirty="0">
                <a:latin typeface="+mn-lt"/>
              </a:rPr>
              <a:t>Им се заблагодарувам </a:t>
            </a:r>
            <a:r>
              <a:rPr lang="es-ES_tradnl" b="1" i="1" dirty="0" smtClean="0">
                <a:latin typeface="+mn-lt"/>
              </a:rPr>
              <a:t>…</a:t>
            </a:r>
            <a:endParaRPr lang="es-ES" b="1" i="1" dirty="0">
              <a:latin typeface="+mn-lt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03353" y="2827434"/>
            <a:ext cx="834061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на целиот персонал од ДИЖС за нивната постојана вклученост и секогаш доброто расположение (особено сакам да ги споменам  Зоран и Дурак)</a:t>
            </a:r>
            <a:endParaRPr lang="es-ES" sz="1700" dirty="0">
              <a:latin typeface="+mn-lt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72655" y="3582839"/>
            <a:ext cx="887134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на нашите лидери на проектот Фирус, Пикон и Роб, за нивната постојана поддршка, доверба и мудрото раководење</a:t>
            </a:r>
            <a:endParaRPr lang="es-ES" sz="1700" dirty="0">
              <a:latin typeface="+mn-lt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03353" y="2085602"/>
            <a:ext cx="878191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на сите локални овластени инспектори и пишувачи на дозволи</a:t>
            </a:r>
            <a:r>
              <a:rPr lang="en-US" sz="1700" dirty="0" smtClean="0">
                <a:latin typeface="+mn-lt"/>
              </a:rPr>
              <a:t>, </a:t>
            </a:r>
            <a:r>
              <a:rPr lang="mk-MK" sz="1700" dirty="0" smtClean="0">
                <a:latin typeface="+mn-lt"/>
              </a:rPr>
              <a:t>за нивниот проактивен став и ентузијазам</a:t>
            </a:r>
            <a:endParaRPr lang="es-ES" sz="1700" dirty="0">
              <a:latin typeface="+mn-lt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72655" y="4344839"/>
            <a:ext cx="887134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…</a:t>
            </a:r>
            <a:r>
              <a:rPr lang="mk-MK" sz="1700" dirty="0" smtClean="0">
                <a:latin typeface="+mn-lt"/>
              </a:rPr>
              <a:t>на мојот извонреден контрапартнер </a:t>
            </a:r>
            <a:r>
              <a:rPr lang="mk-MK" sz="1700" b="1" dirty="0" smtClean="0">
                <a:latin typeface="+mn-lt"/>
              </a:rPr>
              <a:t>Дарко</a:t>
            </a:r>
            <a:r>
              <a:rPr lang="mk-MK" sz="1700" dirty="0" smtClean="0">
                <a:latin typeface="+mn-lt"/>
              </a:rPr>
              <a:t> кој беше душата и гласот на проектот</a:t>
            </a:r>
            <a:endParaRPr lang="es-ES" sz="1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662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  <p:bldP spid="3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17" y="1333659"/>
            <a:ext cx="1911350" cy="1911350"/>
          </a:xfrm>
          <a:prstGeom prst="rect">
            <a:avLst/>
          </a:prstGeom>
        </p:spPr>
      </p:pic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390650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38250" y="804863"/>
            <a:ext cx="6345238" cy="569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ПРЕГЛЕД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0087" y="1896428"/>
            <a:ext cx="85681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ВИСТИНСКА</a:t>
            </a:r>
            <a:r>
              <a:rPr lang="es-ES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              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           , </a:t>
            </a:r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ЦЕЛОСНА ПОСВЕТЕНОСТ ОД СИТЕ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5564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48903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95" y="2721503"/>
            <a:ext cx="5148088" cy="3861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431540"/>
            <a:ext cx="3390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82" y="1892884"/>
            <a:ext cx="4072463" cy="4885346"/>
          </a:xfrm>
          <a:prstGeom prst="rect">
            <a:avLst/>
          </a:prstGeom>
        </p:spPr>
      </p:pic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43692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9895" y="657905"/>
            <a:ext cx="6345238" cy="569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ПРЕГЛЕД</a:t>
            </a:r>
            <a:r>
              <a:rPr lang="en-US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: </a:t>
            </a:r>
            <a:r>
              <a:rPr lang="mk-MK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Цел</a:t>
            </a:r>
            <a:endParaRPr lang="en-GB" sz="36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3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</a:t>
            </a:r>
            <a:r>
              <a:rPr lang="nl-NL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5564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48903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138024" y="1579016"/>
            <a:ext cx="87903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Цел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подобрување на имплементацијата и спроведувањето</a:t>
            </a:r>
            <a:endParaRPr lang="es-ES" altLang="es-ES" sz="2400" dirty="0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r>
              <a:rPr lang="es-ES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           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поддршка на инспекторите на централно и локално ниво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3120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465" y="673575"/>
            <a:ext cx="3316772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ПРЕГЛЕД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: </a:t>
            </a:r>
            <a:r>
              <a:rPr lang="mk-MK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Како</a:t>
            </a:r>
            <a:endParaRPr lang="en-GB" sz="32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-974" y="2762241"/>
            <a:ext cx="3090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_tradnl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Од </a:t>
            </a:r>
            <a:r>
              <a:rPr lang="en-U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11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јануари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2015: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</a:t>
            </a:r>
            <a:r>
              <a:rPr lang="nl-NL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590" y="603825"/>
            <a:ext cx="4866023" cy="2779805"/>
          </a:xfrm>
          <a:prstGeom prst="rect">
            <a:avLst/>
          </a:prstGeom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81313" y="5945721"/>
            <a:ext cx="6202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altLang="es-ES" b="1" dirty="0" smtClean="0">
                <a:latin typeface="Calibri" pitchFamily="34" charset="0"/>
              </a:rPr>
              <a:t>3 </a:t>
            </a:r>
            <a:r>
              <a:rPr lang="mk-MK" altLang="es-ES" b="1" dirty="0" smtClean="0">
                <a:latin typeface="Calibri" pitchFamily="34" charset="0"/>
              </a:rPr>
              <a:t>студиски патувања </a:t>
            </a:r>
            <a:r>
              <a:rPr lang="mk-MK" altLang="es-ES" dirty="0" smtClean="0">
                <a:latin typeface="Calibri" pitchFamily="34" charset="0"/>
              </a:rPr>
              <a:t>во Шпанија, Холандија и Португалија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81313" y="5470118"/>
            <a:ext cx="8244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altLang="es-ES" b="1" smtClean="0">
                <a:latin typeface="Calibri" pitchFamily="34" charset="0"/>
              </a:rPr>
              <a:t>56 </a:t>
            </a:r>
            <a:r>
              <a:rPr lang="mk-MK" altLang="es-ES" b="1" dirty="0" smtClean="0">
                <a:latin typeface="Calibri" pitchFamily="34" charset="0"/>
              </a:rPr>
              <a:t>еднонеделни мисии </a:t>
            </a:r>
            <a:r>
              <a:rPr lang="mk-MK" altLang="es-ES" dirty="0" smtClean="0">
                <a:latin typeface="Calibri" pitchFamily="34" charset="0"/>
              </a:rPr>
              <a:t>со инспектори од ЕУ и правни експерти</a:t>
            </a:r>
            <a:r>
              <a:rPr lang="es-ES" altLang="es-ES" dirty="0" smtClean="0">
                <a:latin typeface="Calibri" pitchFamily="34" charset="0"/>
              </a:rPr>
              <a:t> </a:t>
            </a:r>
            <a:r>
              <a:rPr lang="es-ES" altLang="es-ES" dirty="0" smtClean="0">
                <a:latin typeface="Calibri" pitchFamily="34" charset="0"/>
                <a:sym typeface="Wingdings" panose="05000000000000000000" pitchFamily="2" charset="2"/>
              </a:rPr>
              <a:t> 3 </a:t>
            </a:r>
            <a:r>
              <a:rPr lang="mk-MK" altLang="es-ES" dirty="0" smtClean="0">
                <a:latin typeface="Calibri" pitchFamily="34" charset="0"/>
                <a:sym typeface="Wingdings" panose="05000000000000000000" pitchFamily="2" charset="2"/>
              </a:rPr>
              <a:t>месечно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578402" y="4562730"/>
            <a:ext cx="3629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 dirty="0" smtClean="0">
                <a:latin typeface="Calibri" pitchFamily="34" charset="0"/>
              </a:rPr>
              <a:t>Во просек</a:t>
            </a:r>
            <a:r>
              <a:rPr lang="es-ES" altLang="es-ES" dirty="0" smtClean="0">
                <a:latin typeface="Calibri" pitchFamily="34" charset="0"/>
              </a:rPr>
              <a:t> &gt;15 </a:t>
            </a:r>
            <a:r>
              <a:rPr lang="mk-MK" altLang="es-ES" dirty="0" smtClean="0">
                <a:latin typeface="Calibri" pitchFamily="34" charset="0"/>
              </a:rPr>
              <a:t>години искуство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90076" y="3814722"/>
            <a:ext cx="79541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 smtClean="0">
                <a:latin typeface="Calibri" pitchFamily="34" charset="0"/>
              </a:rPr>
              <a:t>13 </a:t>
            </a:r>
            <a:r>
              <a:rPr lang="mk-MK" altLang="es-ES" dirty="0" smtClean="0">
                <a:latin typeface="Calibri" pitchFamily="34" charset="0"/>
              </a:rPr>
              <a:t>од Шпанија</a:t>
            </a:r>
            <a:r>
              <a:rPr lang="es-ES" altLang="es-ES" dirty="0" smtClean="0">
                <a:latin typeface="Calibri" pitchFamily="34" charset="0"/>
              </a:rPr>
              <a:t>,  9 </a:t>
            </a:r>
            <a:r>
              <a:rPr lang="mk-MK" altLang="es-ES" dirty="0" smtClean="0">
                <a:latin typeface="Calibri" pitchFamily="34" charset="0"/>
              </a:rPr>
              <a:t>од Холандија</a:t>
            </a:r>
            <a:r>
              <a:rPr lang="es-ES" altLang="es-ES" dirty="0" smtClean="0">
                <a:latin typeface="Calibri" pitchFamily="34" charset="0"/>
              </a:rPr>
              <a:t>, 2 </a:t>
            </a:r>
            <a:r>
              <a:rPr lang="mk-MK" altLang="es-ES" dirty="0" smtClean="0">
                <a:latin typeface="Calibri" pitchFamily="34" charset="0"/>
              </a:rPr>
              <a:t>од Полска</a:t>
            </a:r>
            <a:r>
              <a:rPr lang="es-ES" altLang="es-ES" dirty="0" smtClean="0">
                <a:latin typeface="Calibri" pitchFamily="34" charset="0"/>
              </a:rPr>
              <a:t>, 1</a:t>
            </a:r>
            <a:r>
              <a:rPr lang="mk-MK" altLang="es-ES" dirty="0" smtClean="0">
                <a:latin typeface="Calibri" pitchFamily="34" charset="0"/>
              </a:rPr>
              <a:t> од Германија</a:t>
            </a:r>
            <a:r>
              <a:rPr lang="es-ES" altLang="es-ES" dirty="0" smtClean="0">
                <a:latin typeface="Calibri" pitchFamily="34" charset="0"/>
              </a:rPr>
              <a:t>, 1 </a:t>
            </a:r>
            <a:r>
              <a:rPr lang="mk-MK" altLang="es-ES" dirty="0" smtClean="0">
                <a:latin typeface="Calibri" pitchFamily="34" charset="0"/>
              </a:rPr>
              <a:t>од Италија</a:t>
            </a:r>
            <a:r>
              <a:rPr lang="es-ES" altLang="es-ES" dirty="0" smtClean="0">
                <a:latin typeface="Calibri" pitchFamily="34" charset="0"/>
              </a:rPr>
              <a:t>, </a:t>
            </a:r>
            <a:endParaRPr lang="mk-MK" altLang="es-ES" dirty="0" smtClean="0">
              <a:latin typeface="Calibri" pitchFamily="34" charset="0"/>
            </a:endParaRPr>
          </a:p>
          <a:p>
            <a:r>
              <a:rPr lang="es-ES" altLang="es-ES">
                <a:latin typeface="Calibri" pitchFamily="34" charset="0"/>
              </a:rPr>
              <a:t> </a:t>
            </a:r>
            <a:r>
              <a:rPr lang="es-ES" altLang="es-ES" smtClean="0">
                <a:latin typeface="Calibri" pitchFamily="34" charset="0"/>
              </a:rPr>
              <a:t>     1 </a:t>
            </a:r>
            <a:r>
              <a:rPr lang="mk-MK" altLang="es-ES" dirty="0" smtClean="0">
                <a:latin typeface="Calibri" pitchFamily="34" charset="0"/>
              </a:rPr>
              <a:t>од Грција</a:t>
            </a:r>
            <a:r>
              <a:rPr lang="es-ES" altLang="es-ES" dirty="0" smtClean="0">
                <a:latin typeface="Calibri" pitchFamily="34" charset="0"/>
              </a:rPr>
              <a:t> </a:t>
            </a:r>
            <a:r>
              <a:rPr lang="es-ES" altLang="es-ES" dirty="0">
                <a:latin typeface="Calibri" pitchFamily="34" charset="0"/>
              </a:rPr>
              <a:t>&amp; </a:t>
            </a:r>
            <a:r>
              <a:rPr lang="es-ES" altLang="es-ES" dirty="0" smtClean="0">
                <a:latin typeface="Calibri" pitchFamily="34" charset="0"/>
              </a:rPr>
              <a:t>2 </a:t>
            </a:r>
            <a:r>
              <a:rPr lang="mk-MK" altLang="es-ES" dirty="0" smtClean="0">
                <a:latin typeface="Calibri" pitchFamily="34" charset="0"/>
              </a:rPr>
              <a:t>од Хрватска</a:t>
            </a:r>
            <a:r>
              <a:rPr lang="es-ES" altLang="es-ES" dirty="0" smtClean="0">
                <a:latin typeface="Calibri" pitchFamily="34" charset="0"/>
              </a:rPr>
              <a:t>: </a:t>
            </a:r>
            <a:r>
              <a:rPr lang="mk-MK" altLang="es-ES" b="1" dirty="0" smtClean="0">
                <a:latin typeface="Calibri" pitchFamily="34" charset="0"/>
              </a:rPr>
              <a:t>широка слика на ЕУ</a:t>
            </a:r>
            <a:endParaRPr lang="es-ES" altLang="es-ES" b="1" dirty="0">
              <a:latin typeface="Calibri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181312" y="3445390"/>
            <a:ext cx="5503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altLang="es-ES" dirty="0" smtClean="0">
                <a:latin typeface="Calibri" pitchFamily="34" charset="0"/>
              </a:rPr>
              <a:t>27 </a:t>
            </a:r>
            <a:r>
              <a:rPr lang="mk-MK" altLang="es-ES" dirty="0" smtClean="0">
                <a:latin typeface="Calibri" pitchFamily="34" charset="0"/>
              </a:rPr>
              <a:t>виши инспектори од ЕУ и 2 правни експерти</a:t>
            </a:r>
            <a:r>
              <a:rPr lang="es-ES" altLang="es-ES" dirty="0" smtClean="0">
                <a:latin typeface="Calibri" pitchFamily="34" charset="0"/>
              </a:rPr>
              <a:t>: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70818" y="4981830"/>
            <a:ext cx="30991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b="1" smtClean="0">
                <a:latin typeface="Calibri" pitchFamily="34" charset="0"/>
              </a:rPr>
              <a:t>&gt; 500 </a:t>
            </a:r>
            <a:r>
              <a:rPr lang="mk-MK" altLang="es-ES" b="1">
                <a:latin typeface="Calibri" pitchFamily="34" charset="0"/>
              </a:rPr>
              <a:t>дена во Македонија</a:t>
            </a:r>
            <a:endParaRPr lang="es-ES" altLang="es-ES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8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25" grpId="0"/>
      <p:bldP spid="26" grpId="0"/>
      <p:bldP spid="30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465" y="673575"/>
            <a:ext cx="3316772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ПРЕГЛЕД</a:t>
            </a:r>
            <a:r>
              <a:rPr 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: </a:t>
            </a:r>
            <a:r>
              <a:rPr lang="mk-MK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Што</a:t>
            </a:r>
            <a:endParaRPr lang="en-GB" sz="32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-367" y="1323788"/>
            <a:ext cx="50381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Усвојување на сите референтни точки -„</a:t>
            </a:r>
            <a:r>
              <a:rPr lang="es-ES" altLang="es-ES" sz="2400" dirty="0" err="1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benchmarks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„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</a:t>
            </a:r>
            <a:r>
              <a:rPr lang="nl-NL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69625" y="3675466"/>
            <a:ext cx="3503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 dirty="0" smtClean="0">
                <a:latin typeface="Calibri" pitchFamily="34" charset="0"/>
              </a:rPr>
              <a:t>Нацрт Закон за инспекција во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животната средина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-367" y="2313376"/>
            <a:ext cx="474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Адаптирање и одење понатаму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78" y="456885"/>
            <a:ext cx="2431927" cy="2431927"/>
          </a:xfrm>
          <a:prstGeom prst="rect">
            <a:avLst/>
          </a:prstGeom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9626" y="3002584"/>
            <a:ext cx="3863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 smtClean="0">
                <a:latin typeface="Calibri" pitchFamily="34" charset="0"/>
              </a:rPr>
              <a:t>2 </a:t>
            </a:r>
            <a:r>
              <a:rPr lang="mk-MK" altLang="es-ES" dirty="0" smtClean="0">
                <a:latin typeface="Calibri" pitchFamily="34" charset="0"/>
              </a:rPr>
              <a:t>адендуми за оптимизирање на 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работниот план</a:t>
            </a:r>
            <a:endParaRPr lang="es-ES" altLang="es-ES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26" y="2921148"/>
            <a:ext cx="5237298" cy="31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7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1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465" y="673575"/>
            <a:ext cx="3316772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ПРЕГЛЕД</a:t>
            </a:r>
            <a:r>
              <a:rPr 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mk-MK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Што</a:t>
            </a:r>
            <a:endParaRPr lang="en-GB" sz="32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22465" y="1487563"/>
            <a:ext cx="47308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Усвојување </a:t>
            </a:r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на сите </a:t>
            </a:r>
          </a:p>
          <a:p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 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референтни </a:t>
            </a:r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точки -„</a:t>
            </a:r>
            <a:r>
              <a:rPr lang="es-ES" altLang="es-ES" sz="2400" err="1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benchmarks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„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46209" y="6261100"/>
            <a:ext cx="2739055" cy="596900"/>
          </a:xfrm>
        </p:spPr>
        <p:txBody>
          <a:bodyPr/>
          <a:lstStyle/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Twinning </a:t>
            </a:r>
            <a:r>
              <a:rPr lang="nl-NL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roject</a:t>
            </a:r>
          </a:p>
          <a:p>
            <a:pPr algn="r">
              <a:lnSpc>
                <a:spcPts val="1900"/>
              </a:lnSpc>
              <a:defRPr/>
            </a:pPr>
            <a:r>
              <a:rPr lang="nl-NL" smtClean="0">
                <a:solidFill>
                  <a:schemeClr val="accent6">
                    <a:lumMod val="50000"/>
                  </a:schemeClr>
                </a:solidFill>
              </a:rPr>
              <a:t>ENEA – ENforcing Environmental Acquis </a:t>
            </a:r>
            <a:endParaRPr lang="nl-NL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22465" y="2313376"/>
            <a:ext cx="4973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Адаптирање и одење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понатаму 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60" y="456885"/>
            <a:ext cx="2431927" cy="24319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7426" y="1308228"/>
            <a:ext cx="2418787" cy="36189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068" y="2775041"/>
            <a:ext cx="3709478" cy="3648037"/>
          </a:xfrm>
          <a:prstGeom prst="rect">
            <a:avLst/>
          </a:prstGeom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8925" y="4181169"/>
            <a:ext cx="1959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>
                <a:latin typeface="Calibri" pitchFamily="34" charset="0"/>
              </a:rPr>
              <a:t>Водич за отпад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2329" y="3511686"/>
            <a:ext cx="3503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 dirty="0" smtClean="0">
                <a:latin typeface="Calibri" pitchFamily="34" charset="0"/>
              </a:rPr>
              <a:t>Нацрт Закон за инспекција во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животната средина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42329" y="2838804"/>
            <a:ext cx="37244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 smtClean="0">
                <a:latin typeface="Calibri" pitchFamily="34" charset="0"/>
              </a:rPr>
              <a:t>2 </a:t>
            </a:r>
            <a:r>
              <a:rPr lang="mk-MK" altLang="es-ES" dirty="0" smtClean="0">
                <a:latin typeface="Calibri" pitchFamily="34" charset="0"/>
              </a:rPr>
              <a:t>адендуми за оптимизирање на 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работниот план</a:t>
            </a:r>
            <a:endParaRPr lang="es-ES" altLang="es-E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0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304800" y="1260019"/>
            <a:ext cx="8534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465" y="673575"/>
            <a:ext cx="3316772" cy="56991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mk-MK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ПРЕГЛЕД: Што</a:t>
            </a:r>
            <a:endParaRPr lang="en-GB" sz="32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22465" y="1337435"/>
            <a:ext cx="48310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Усвојување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на сите 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референтни</a:t>
            </a:r>
            <a:endParaRPr lang="es-ES" altLang="es-ES" sz="2400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  <a:p>
            <a:r>
              <a:rPr lang="es-ES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  <a:r>
              <a:rPr lang="es-ES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  </a:t>
            </a:r>
            <a:r>
              <a:rPr lang="mk-MK" altLang="es-ES" sz="240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точки 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-„</a:t>
            </a:r>
            <a:r>
              <a:rPr lang="es-ES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benchmarks</a:t>
            </a:r>
            <a:r>
              <a:rPr lang="mk-MK" altLang="es-ES" sz="24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„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2655" y="168741"/>
            <a:ext cx="8565117" cy="380959"/>
            <a:chOff x="272655" y="168741"/>
            <a:chExt cx="8565117" cy="380959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33049" y="168741"/>
              <a:ext cx="524979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6388" y="168742"/>
              <a:ext cx="526294" cy="3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655" y="174491"/>
              <a:ext cx="564235" cy="375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66850" y="168744"/>
              <a:ext cx="570922" cy="38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0965" y="4694906"/>
            <a:ext cx="50088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 dirty="0" smtClean="0">
                <a:latin typeface="Calibri" pitchFamily="34" charset="0"/>
              </a:rPr>
              <a:t>Прирачник за земање примероци и контрола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на извештаите за само-мониторинг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22465" y="2313376"/>
            <a:ext cx="474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Адаптирање </a:t>
            </a:r>
            <a:r>
              <a:rPr lang="mk-MK" altLang="es-ES" sz="24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и одење </a:t>
            </a:r>
            <a:r>
              <a:rPr lang="mk-MK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понатаму</a:t>
            </a:r>
            <a:r>
              <a:rPr lang="es-ES" altLang="es-ES" sz="2400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</a:t>
            </a:r>
            <a:endParaRPr lang="es-ES" altLang="es-ES" sz="2400" dirty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57" y="359221"/>
            <a:ext cx="2431927" cy="2431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362" y="2624125"/>
            <a:ext cx="3306765" cy="400508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8925" y="4181169"/>
            <a:ext cx="1959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>
                <a:latin typeface="Calibri" pitchFamily="34" charset="0"/>
              </a:rPr>
              <a:t>Водич за отпад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42329" y="3511686"/>
            <a:ext cx="35037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k-MK" altLang="es-ES" dirty="0" smtClean="0">
                <a:latin typeface="Calibri" pitchFamily="34" charset="0"/>
              </a:rPr>
              <a:t>Нацрт Закон за инспекција во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животната средина</a:t>
            </a:r>
            <a:endParaRPr lang="es-ES" altLang="es-ES" dirty="0">
              <a:latin typeface="Calibri" pitchFamily="34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2329" y="2838804"/>
            <a:ext cx="42202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s-ES" dirty="0" smtClean="0">
                <a:latin typeface="Calibri" pitchFamily="34" charset="0"/>
              </a:rPr>
              <a:t>2 </a:t>
            </a:r>
            <a:r>
              <a:rPr lang="mk-MK" altLang="es-ES" dirty="0" smtClean="0">
                <a:latin typeface="Calibri" pitchFamily="34" charset="0"/>
              </a:rPr>
              <a:t>адендуми за оптимизирање на </a:t>
            </a:r>
          </a:p>
          <a:p>
            <a:r>
              <a:rPr lang="mk-MK" altLang="es-ES" dirty="0">
                <a:latin typeface="Calibri" pitchFamily="34" charset="0"/>
              </a:rPr>
              <a:t> </a:t>
            </a:r>
            <a:r>
              <a:rPr lang="mk-MK" altLang="es-ES" dirty="0" smtClean="0">
                <a:latin typeface="Calibri" pitchFamily="34" charset="0"/>
              </a:rPr>
              <a:t>     работниот план</a:t>
            </a:r>
            <a:endParaRPr lang="es-ES" altLang="es-E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3981</TotalTime>
  <Words>1331</Words>
  <Application>Microsoft Office PowerPoint</Application>
  <PresentationFormat>On-screen Show (4:3)</PresentationFormat>
  <Paragraphs>236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ＭＳ Ｐゴシック</vt:lpstr>
      <vt:lpstr>宋体</vt:lpstr>
      <vt:lpstr>Arial</vt:lpstr>
      <vt:lpstr>Calibri</vt:lpstr>
      <vt:lpstr>Calibri Light</vt:lpstr>
      <vt:lpstr>Century Gothic</vt:lpstr>
      <vt:lpstr>Gill Sans MT</vt:lpstr>
      <vt:lpstr>Times New Roman</vt:lpstr>
      <vt:lpstr>Wingdings</vt:lpstr>
      <vt:lpstr>Office Theme</vt:lpstr>
      <vt:lpstr>Tвининг проект ENEA – Спроведување на законодавството во животната средина Преглед и Резултати</vt:lpstr>
      <vt:lpstr>Содржина</vt:lpstr>
      <vt:lpstr>ПРЕГЛЕД</vt:lpstr>
      <vt:lpstr>ПРЕГЛЕД</vt:lpstr>
      <vt:lpstr>ПРЕГЛЕД: Цел</vt:lpstr>
      <vt:lpstr>ПРЕГЛЕД: Како</vt:lpstr>
      <vt:lpstr>ПРЕГЛЕД: Што</vt:lpstr>
      <vt:lpstr>ПРЕГЛЕД: Што</vt:lpstr>
      <vt:lpstr>ПРЕГЛЕД: Што</vt:lpstr>
      <vt:lpstr>ПРЕГЛЕД: Што</vt:lpstr>
      <vt:lpstr>ПРЕГЛЕД: Што</vt:lpstr>
      <vt:lpstr>PowerPoint Presentation</vt:lpstr>
      <vt:lpstr>PowerPoint Presentation</vt:lpstr>
      <vt:lpstr>РЕЗУЛТАТИ</vt:lpstr>
      <vt:lpstr>РЕЗУЛТАТИ</vt:lpstr>
      <vt:lpstr>РЕЗУЛТАТИ</vt:lpstr>
      <vt:lpstr>РЕЗУЛТАТИ</vt:lpstr>
      <vt:lpstr>РЕЗУЛТАТИ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ЗАКЛУЧОЦИ</vt:lpstr>
      <vt:lpstr>Благодарам многу!</vt:lpstr>
      <vt:lpstr>Благодарам многу!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cesar</dc:creator>
  <cp:lastModifiedBy>DELL</cp:lastModifiedBy>
  <cp:revision>189</cp:revision>
  <cp:lastPrinted>2014-04-09T20:31:56Z</cp:lastPrinted>
  <dcterms:created xsi:type="dcterms:W3CDTF">2014-03-27T15:40:30Z</dcterms:created>
  <dcterms:modified xsi:type="dcterms:W3CDTF">2016-07-20T09:18:48Z</dcterms:modified>
</cp:coreProperties>
</file>